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E2E5EE"/>
        </a:solidFill>
        <a:effectLst/>
      </p:bgPr>
    </p:bg>
    <p:spTree>
      <p:nvGrpSpPr>
        <p:cNvPr id="1" name=""/>
        <p:cNvGrpSpPr/>
        <p:nvPr/>
      </p:nvGrpSpPr>
      <p:grpSpPr/>
      <p:sp>
        <p:nvSpPr>
          <p:cNvPr id="2" name="Rectangle 1"/>
          <p:cNvSpPr/>
          <p:nvPr/>
        </p:nvSpPr>
        <p:spPr>
          <a:xfrm>
            <a:off x="0" y="0"/>
            <a:ext cx="6949266" cy="6858000"/>
          </a:xfrm>
          <a:prstGeom prst="rect">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 name="TextBox 2"/>
          <p:cNvSpPr txBox="1"/>
          <p:nvPr/>
        </p:nvSpPr>
        <p:spPr>
          <a:xfrm>
            <a:off x="609904" y="1234439"/>
            <a:ext cx="5882161" cy="1691640"/>
          </a:xfrm>
          <a:prstGeom prst="rect">
            <a:avLst/>
          </a:prstGeom>
          <a:noFill/>
        </p:spPr>
        <p:txBody>
          <a:bodyPr wrap="square" anchor="b">
            <a:spAutoFit/>
          </a:bodyPr>
          <a:lstStyle/>
          <a:p>
            <a:pPr algn="l">
              <a:lnSpc>
                <a:spcPct val="95000"/>
              </a:lnSpc>
            </a:pPr>
            <a:r>
              <a:rPr sz="6000" b="1">
                <a:solidFill>
                  <a:srgbClr val="E2E5EE"/>
                </a:solidFill>
                <a:latin typeface="Arial"/>
              </a:rPr>
              <a:t>Lumen Rota</a:t>
            </a:r>
          </a:p>
        </p:txBody>
      </p:sp>
      <p:sp>
        <p:nvSpPr>
          <p:cNvPr id="4" name="TextBox 3"/>
          <p:cNvSpPr txBox="1"/>
          <p:nvPr/>
        </p:nvSpPr>
        <p:spPr>
          <a:xfrm>
            <a:off x="609904" y="2926080"/>
            <a:ext cx="5882161" cy="411480"/>
          </a:xfrm>
          <a:prstGeom prst="rect">
            <a:avLst/>
          </a:prstGeom>
          <a:noFill/>
        </p:spPr>
        <p:txBody>
          <a:bodyPr wrap="none">
            <a:spAutoFit/>
          </a:bodyPr>
          <a:lstStyle/>
          <a:p>
            <a:pPr algn="l"/>
            <a:r>
              <a:rPr sz="2800" b="1" i="1">
                <a:solidFill>
                  <a:srgbClr val="4F46E5"/>
                </a:solidFill>
                <a:latin typeface="Arial"/>
              </a:rPr>
              <a:t>×</a:t>
            </a:r>
          </a:p>
        </p:txBody>
      </p:sp>
      <p:sp>
        <p:nvSpPr>
          <p:cNvPr id="5" name="TextBox 4"/>
          <p:cNvSpPr txBox="1"/>
          <p:nvPr/>
        </p:nvSpPr>
        <p:spPr>
          <a:xfrm>
            <a:off x="609904" y="3337560"/>
            <a:ext cx="5882161" cy="1965960"/>
          </a:xfrm>
          <a:prstGeom prst="rect">
            <a:avLst/>
          </a:prstGeom>
          <a:noFill/>
        </p:spPr>
        <p:txBody>
          <a:bodyPr wrap="square" anchor="t">
            <a:spAutoFit/>
          </a:bodyPr>
          <a:lstStyle/>
          <a:p>
            <a:pPr algn="l">
              <a:lnSpc>
                <a:spcPct val="95000"/>
              </a:lnSpc>
            </a:pPr>
            <a:r>
              <a:rPr sz="6000" b="1">
                <a:solidFill>
                  <a:srgbClr val="E2E5EE"/>
                </a:solidFill>
                <a:latin typeface="Arial"/>
              </a:rPr>
              <a:t>Falkstad Group</a:t>
            </a:r>
          </a:p>
        </p:txBody>
      </p:sp>
      <p:sp>
        <p:nvSpPr>
          <p:cNvPr id="6" name="TextBox 5"/>
          <p:cNvSpPr txBox="1"/>
          <p:nvPr/>
        </p:nvSpPr>
        <p:spPr>
          <a:xfrm>
            <a:off x="609904" y="5212080"/>
            <a:ext cx="5882161" cy="457200"/>
          </a:xfrm>
          <a:prstGeom prst="rect">
            <a:avLst/>
          </a:prstGeom>
          <a:noFill/>
        </p:spPr>
        <p:txBody>
          <a:bodyPr wrap="square" anchor="t">
            <a:spAutoFit/>
          </a:bodyPr>
          <a:lstStyle/>
          <a:p>
            <a:pPr algn="l"/>
            <a:r>
              <a:rPr sz="1800" b="1">
                <a:solidFill>
                  <a:srgbClr val="4F46E5"/>
                </a:solidFill>
                <a:latin typeface="Arial"/>
              </a:rPr>
              <a:t>Reset the price. Rebuild on usage.</a:t>
            </a:r>
          </a:p>
        </p:txBody>
      </p:sp>
      <p:sp>
        <p:nvSpPr>
          <p:cNvPr id="7" name="TextBox 6"/>
          <p:cNvSpPr txBox="1"/>
          <p:nvPr/>
        </p:nvSpPr>
        <p:spPr>
          <a:xfrm>
            <a:off x="609904" y="6035040"/>
            <a:ext cx="5882161" cy="365760"/>
          </a:xfrm>
          <a:prstGeom prst="rect">
            <a:avLst/>
          </a:prstGeom>
          <a:noFill/>
        </p:spPr>
        <p:txBody>
          <a:bodyPr wrap="square" anchor="b">
            <a:spAutoFit/>
          </a:bodyPr>
          <a:lstStyle/>
          <a:p>
            <a:pPr algn="l"/>
            <a:r>
              <a:rPr sz="900" b="0">
                <a:solidFill>
                  <a:srgbClr val="4F46E5"/>
                </a:solidFill>
                <a:latin typeface="Arial"/>
              </a:rPr>
              <a:t>May 2026</a:t>
            </a:r>
          </a:p>
        </p:txBody>
      </p:sp>
      <p:sp>
        <p:nvSpPr>
          <p:cNvPr id="8" name="Rounded Rectangle 7"/>
          <p:cNvSpPr/>
          <p:nvPr/>
        </p:nvSpPr>
        <p:spPr>
          <a:xfrm>
            <a:off x="7316236" y="2263139"/>
            <a:ext cx="4508488" cy="2331720"/>
          </a:xfrm>
          <a:prstGeom prst="roundRect">
            <a:avLst>
              <a:gd name="adj" fmla="val 18000"/>
            </a:avLst>
          </a:prstGeom>
          <a:solidFill>
            <a:srgbClr val="4F46E5"/>
          </a:solidFill>
          <a:ln>
            <a:noFill/>
          </a:ln>
          <a:effectLst/>
        </p:spPr>
        <p:style>
          <a:lnRef idx="1">
            <a:schemeClr val="accent1"/>
          </a:lnRef>
          <a:fillRef idx="3">
            <a:schemeClr val="accent1"/>
          </a:fillRef>
          <a:effectRef idx="0">
            <a:schemeClr val="accent1"/>
          </a:effectRef>
          <a:fontRef idx="minor">
            <a:schemeClr val="lt1"/>
          </a:fontRef>
        </p:style>
        <p:txBody>
          <a:bodyPr rtlCol="0" anchor="ctr" lIns="182880" rIns="182880" tIns="91440" bIns="91440" wrap="square"/>
          <a:lstStyle/>
          <a:p>
            <a:pPr algn="ctr">
              <a:lnSpc>
                <a:spcPct val="100000"/>
              </a:lnSpc>
            </a:pPr>
            <a:r>
              <a:rPr sz="5000" b="1">
                <a:solidFill>
                  <a:srgbClr val="18162E"/>
                </a:solidFill>
                <a:latin typeface="Arial"/>
              </a:rPr>
              <a:t>Lumen Rota.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609904" y="457200"/>
            <a:ext cx="3657600" cy="274320"/>
          </a:xfrm>
          <a:prstGeom prst="rect">
            <a:avLst/>
          </a:prstGeom>
          <a:noFill/>
        </p:spPr>
        <p:txBody>
          <a:bodyPr wrap="square" anchor="t">
            <a:spAutoFit/>
          </a:bodyPr>
          <a:lstStyle/>
          <a:p>
            <a:pPr algn="l"/>
            <a:r>
              <a:rPr sz="1000" b="1">
                <a:solidFill>
                  <a:srgbClr val="4F46E5"/>
                </a:solidFill>
                <a:latin typeface="Arial"/>
              </a:rPr>
              <a:t>AGENDA</a:t>
            </a:r>
          </a:p>
        </p:txBody>
      </p:sp>
      <p:sp>
        <p:nvSpPr>
          <p:cNvPr id="3" name="TextBox 2"/>
          <p:cNvSpPr txBox="1"/>
          <p:nvPr/>
        </p:nvSpPr>
        <p:spPr>
          <a:xfrm>
            <a:off x="609904" y="822960"/>
            <a:ext cx="10971885" cy="1066800"/>
          </a:xfrm>
          <a:prstGeom prst="rect">
            <a:avLst/>
          </a:prstGeom>
          <a:noFill/>
        </p:spPr>
        <p:txBody>
          <a:bodyPr wrap="square" anchor="t">
            <a:spAutoFit/>
          </a:bodyPr>
          <a:lstStyle/>
          <a:p>
            <a:pPr algn="l">
              <a:lnSpc>
                <a:spcPct val="100000"/>
              </a:lnSpc>
            </a:pPr>
            <a:r>
              <a:rPr sz="3200" b="1">
                <a:solidFill>
                  <a:srgbClr val="18162E"/>
                </a:solidFill>
                <a:latin typeface="Arial"/>
              </a:rPr>
              <a:t>Four moves: where we stand, the three paths, the reset-and-rebuild, and how it lands.</a:t>
            </a:r>
          </a:p>
        </p:txBody>
      </p:sp>
      <p:sp>
        <p:nvSpPr>
          <p:cNvPr id="4" name="Rectangle 3"/>
          <p:cNvSpPr/>
          <p:nvPr/>
        </p:nvSpPr>
        <p:spPr>
          <a:xfrm>
            <a:off x="609904" y="2346960"/>
            <a:ext cx="10971885" cy="9525"/>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5" name="TextBox 4"/>
          <p:cNvSpPr txBox="1"/>
          <p:nvPr/>
        </p:nvSpPr>
        <p:spPr>
          <a:xfrm>
            <a:off x="609904" y="2438400"/>
            <a:ext cx="1280160" cy="830580"/>
          </a:xfrm>
          <a:prstGeom prst="rect">
            <a:avLst/>
          </a:prstGeom>
          <a:noFill/>
        </p:spPr>
        <p:txBody>
          <a:bodyPr wrap="square" anchor="ctr">
            <a:spAutoFit/>
          </a:bodyPr>
          <a:lstStyle/>
          <a:p>
            <a:pPr algn="l">
              <a:lnSpc>
                <a:spcPct val="100000"/>
              </a:lnSpc>
            </a:pPr>
            <a:r>
              <a:rPr sz="5600" b="1">
                <a:solidFill>
                  <a:srgbClr val="18162E"/>
                </a:solidFill>
                <a:latin typeface="Arial"/>
              </a:rPr>
              <a:t>01</a:t>
            </a:r>
          </a:p>
        </p:txBody>
      </p:sp>
      <p:sp>
        <p:nvSpPr>
          <p:cNvPr id="6" name="Rectangle 5"/>
          <p:cNvSpPr/>
          <p:nvPr/>
        </p:nvSpPr>
        <p:spPr>
          <a:xfrm>
            <a:off x="1890064" y="2670810"/>
            <a:ext cx="182880" cy="182880"/>
          </a:xfrm>
          <a:prstGeom prst="rect">
            <a:avLst/>
          </a:prstGeom>
          <a:solidFill>
            <a:srgbClr val="4F46E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7" name="TextBox 6"/>
          <p:cNvSpPr txBox="1"/>
          <p:nvPr/>
        </p:nvSpPr>
        <p:spPr>
          <a:xfrm>
            <a:off x="2347264" y="2366010"/>
            <a:ext cx="9234525" cy="518160"/>
          </a:xfrm>
          <a:prstGeom prst="rect">
            <a:avLst/>
          </a:prstGeom>
          <a:noFill/>
        </p:spPr>
        <p:txBody>
          <a:bodyPr wrap="square" anchor="t">
            <a:spAutoFit/>
          </a:bodyPr>
          <a:lstStyle/>
          <a:p>
            <a:pPr algn="l">
              <a:lnSpc>
                <a:spcPct val="100000"/>
              </a:lnSpc>
            </a:pPr>
            <a:r>
              <a:rPr sz="2800" b="1">
                <a:solidFill>
                  <a:srgbClr val="18162E"/>
                </a:solidFill>
                <a:latin typeface="Arial"/>
              </a:rPr>
              <a:t>Where we stand</a:t>
            </a:r>
          </a:p>
        </p:txBody>
      </p:sp>
      <p:sp>
        <p:nvSpPr>
          <p:cNvPr id="8" name="TextBox 7"/>
          <p:cNvSpPr txBox="1"/>
          <p:nvPr/>
        </p:nvSpPr>
        <p:spPr>
          <a:xfrm>
            <a:off x="2347264" y="2939034"/>
            <a:ext cx="9234525" cy="310896"/>
          </a:xfrm>
          <a:prstGeom prst="rect">
            <a:avLst/>
          </a:prstGeom>
          <a:noFill/>
        </p:spPr>
        <p:txBody>
          <a:bodyPr wrap="square" anchor="t">
            <a:spAutoFit/>
          </a:bodyPr>
          <a:lstStyle/>
          <a:p>
            <a:pPr algn="l">
              <a:lnSpc>
                <a:spcPct val="120000"/>
              </a:lnSpc>
            </a:pPr>
            <a:r>
              <a:rPr sz="1200" b="0">
                <a:solidFill>
                  <a:srgbClr val="757891"/>
                </a:solidFill>
                <a:latin typeface="Arial"/>
              </a:rPr>
              <a:t>Contracting account with a concentrated activation gap.</a:t>
            </a:r>
          </a:p>
        </p:txBody>
      </p:sp>
      <p:sp>
        <p:nvSpPr>
          <p:cNvPr id="9" name="Rectangle 8"/>
          <p:cNvSpPr/>
          <p:nvPr/>
        </p:nvSpPr>
        <p:spPr>
          <a:xfrm>
            <a:off x="609904" y="3268980"/>
            <a:ext cx="10971885" cy="9525"/>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0" name="TextBox 9"/>
          <p:cNvSpPr txBox="1"/>
          <p:nvPr/>
        </p:nvSpPr>
        <p:spPr>
          <a:xfrm>
            <a:off x="609904" y="3360420"/>
            <a:ext cx="1280160" cy="830580"/>
          </a:xfrm>
          <a:prstGeom prst="rect">
            <a:avLst/>
          </a:prstGeom>
          <a:noFill/>
        </p:spPr>
        <p:txBody>
          <a:bodyPr wrap="square" anchor="ctr">
            <a:spAutoFit/>
          </a:bodyPr>
          <a:lstStyle/>
          <a:p>
            <a:pPr algn="l">
              <a:lnSpc>
                <a:spcPct val="100000"/>
              </a:lnSpc>
            </a:pPr>
            <a:r>
              <a:rPr sz="5600" b="1">
                <a:solidFill>
                  <a:srgbClr val="18162E"/>
                </a:solidFill>
                <a:latin typeface="Arial"/>
              </a:rPr>
              <a:t>02</a:t>
            </a:r>
          </a:p>
        </p:txBody>
      </p:sp>
      <p:sp>
        <p:nvSpPr>
          <p:cNvPr id="11" name="Rectangle 10"/>
          <p:cNvSpPr/>
          <p:nvPr/>
        </p:nvSpPr>
        <p:spPr>
          <a:xfrm>
            <a:off x="1890064" y="3592830"/>
            <a:ext cx="182880" cy="182880"/>
          </a:xfrm>
          <a:prstGeom prst="rect">
            <a:avLst/>
          </a:prstGeom>
          <a:solidFill>
            <a:srgbClr val="4F46E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2" name="TextBox 11"/>
          <p:cNvSpPr txBox="1"/>
          <p:nvPr/>
        </p:nvSpPr>
        <p:spPr>
          <a:xfrm>
            <a:off x="2347264" y="3288030"/>
            <a:ext cx="9234525" cy="518160"/>
          </a:xfrm>
          <a:prstGeom prst="rect">
            <a:avLst/>
          </a:prstGeom>
          <a:noFill/>
        </p:spPr>
        <p:txBody>
          <a:bodyPr wrap="square" anchor="t">
            <a:spAutoFit/>
          </a:bodyPr>
          <a:lstStyle/>
          <a:p>
            <a:pPr algn="l">
              <a:lnSpc>
                <a:spcPct val="100000"/>
              </a:lnSpc>
            </a:pPr>
            <a:r>
              <a:rPr sz="2800" b="1">
                <a:solidFill>
                  <a:srgbClr val="18162E"/>
                </a:solidFill>
                <a:latin typeface="Arial"/>
              </a:rPr>
              <a:t>Three paths</a:t>
            </a:r>
          </a:p>
        </p:txBody>
      </p:sp>
      <p:sp>
        <p:nvSpPr>
          <p:cNvPr id="13" name="TextBox 12"/>
          <p:cNvSpPr txBox="1"/>
          <p:nvPr/>
        </p:nvSpPr>
        <p:spPr>
          <a:xfrm>
            <a:off x="2347264" y="3861053"/>
            <a:ext cx="9234525" cy="310896"/>
          </a:xfrm>
          <a:prstGeom prst="rect">
            <a:avLst/>
          </a:prstGeom>
          <a:noFill/>
        </p:spPr>
        <p:txBody>
          <a:bodyPr wrap="square" anchor="t">
            <a:spAutoFit/>
          </a:bodyPr>
          <a:lstStyle/>
          <a:p>
            <a:pPr algn="l">
              <a:lnSpc>
                <a:spcPct val="120000"/>
              </a:lnSpc>
            </a:pPr>
            <a:r>
              <a:rPr sz="1200" b="0">
                <a:solidFill>
                  <a:srgbClr val="757891"/>
                </a:solidFill>
                <a:latin typeface="Arial"/>
              </a:rPr>
              <a:t>Rule out flat renewal and self-serve on substance.</a:t>
            </a:r>
          </a:p>
        </p:txBody>
      </p:sp>
      <p:sp>
        <p:nvSpPr>
          <p:cNvPr id="14" name="Rectangle 13"/>
          <p:cNvSpPr/>
          <p:nvPr/>
        </p:nvSpPr>
        <p:spPr>
          <a:xfrm>
            <a:off x="609904" y="4191000"/>
            <a:ext cx="10971885" cy="9525"/>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5" name="TextBox 14"/>
          <p:cNvSpPr txBox="1"/>
          <p:nvPr/>
        </p:nvSpPr>
        <p:spPr>
          <a:xfrm>
            <a:off x="609904" y="4282440"/>
            <a:ext cx="1280160" cy="830580"/>
          </a:xfrm>
          <a:prstGeom prst="rect">
            <a:avLst/>
          </a:prstGeom>
          <a:noFill/>
        </p:spPr>
        <p:txBody>
          <a:bodyPr wrap="square" anchor="ctr">
            <a:spAutoFit/>
          </a:bodyPr>
          <a:lstStyle/>
          <a:p>
            <a:pPr algn="l">
              <a:lnSpc>
                <a:spcPct val="100000"/>
              </a:lnSpc>
            </a:pPr>
            <a:r>
              <a:rPr sz="5600" b="1">
                <a:solidFill>
                  <a:srgbClr val="18162E"/>
                </a:solidFill>
                <a:latin typeface="Arial"/>
              </a:rPr>
              <a:t>03</a:t>
            </a:r>
          </a:p>
        </p:txBody>
      </p:sp>
      <p:sp>
        <p:nvSpPr>
          <p:cNvPr id="16" name="Rectangle 15"/>
          <p:cNvSpPr/>
          <p:nvPr/>
        </p:nvSpPr>
        <p:spPr>
          <a:xfrm>
            <a:off x="1890064" y="4514850"/>
            <a:ext cx="182880" cy="182880"/>
          </a:xfrm>
          <a:prstGeom prst="rect">
            <a:avLst/>
          </a:prstGeom>
          <a:solidFill>
            <a:srgbClr val="4F46E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7" name="TextBox 16"/>
          <p:cNvSpPr txBox="1"/>
          <p:nvPr/>
        </p:nvSpPr>
        <p:spPr>
          <a:xfrm>
            <a:off x="2347264" y="4210050"/>
            <a:ext cx="9234525" cy="518160"/>
          </a:xfrm>
          <a:prstGeom prst="rect">
            <a:avLst/>
          </a:prstGeom>
          <a:noFill/>
        </p:spPr>
        <p:txBody>
          <a:bodyPr wrap="square" anchor="t">
            <a:spAutoFit/>
          </a:bodyPr>
          <a:lstStyle/>
          <a:p>
            <a:pPr algn="l">
              <a:lnSpc>
                <a:spcPct val="100000"/>
              </a:lnSpc>
            </a:pPr>
            <a:r>
              <a:rPr sz="2800" b="1">
                <a:solidFill>
                  <a:srgbClr val="18162E"/>
                </a:solidFill>
                <a:latin typeface="Arial"/>
              </a:rPr>
              <a:t>Reset and rebuild</a:t>
            </a:r>
          </a:p>
        </p:txBody>
      </p:sp>
      <p:sp>
        <p:nvSpPr>
          <p:cNvPr id="18" name="TextBox 17"/>
          <p:cNvSpPr txBox="1"/>
          <p:nvPr/>
        </p:nvSpPr>
        <p:spPr>
          <a:xfrm>
            <a:off x="2347264" y="4783074"/>
            <a:ext cx="9234525" cy="310896"/>
          </a:xfrm>
          <a:prstGeom prst="rect">
            <a:avLst/>
          </a:prstGeom>
          <a:noFill/>
        </p:spPr>
        <p:txBody>
          <a:bodyPr wrap="square" anchor="t">
            <a:spAutoFit/>
          </a:bodyPr>
          <a:lstStyle/>
          <a:p>
            <a:pPr algn="l">
              <a:lnSpc>
                <a:spcPct val="120000"/>
              </a:lnSpc>
            </a:pPr>
            <a:r>
              <a:rPr sz="1200" b="0">
                <a:solidFill>
                  <a:srgbClr val="757891"/>
                </a:solidFill>
                <a:latin typeface="Arial"/>
              </a:rPr>
              <a:t>Restructure to consumption pricing at roughly €560k.</a:t>
            </a:r>
          </a:p>
        </p:txBody>
      </p:sp>
      <p:sp>
        <p:nvSpPr>
          <p:cNvPr id="19" name="Rectangle 18"/>
          <p:cNvSpPr/>
          <p:nvPr/>
        </p:nvSpPr>
        <p:spPr>
          <a:xfrm>
            <a:off x="609904" y="5113020"/>
            <a:ext cx="10971885" cy="9525"/>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0" name="TextBox 19"/>
          <p:cNvSpPr txBox="1"/>
          <p:nvPr/>
        </p:nvSpPr>
        <p:spPr>
          <a:xfrm>
            <a:off x="609904" y="5204460"/>
            <a:ext cx="1280160" cy="830580"/>
          </a:xfrm>
          <a:prstGeom prst="rect">
            <a:avLst/>
          </a:prstGeom>
          <a:noFill/>
        </p:spPr>
        <p:txBody>
          <a:bodyPr wrap="square" anchor="ctr">
            <a:spAutoFit/>
          </a:bodyPr>
          <a:lstStyle/>
          <a:p>
            <a:pPr algn="l">
              <a:lnSpc>
                <a:spcPct val="100000"/>
              </a:lnSpc>
            </a:pPr>
            <a:r>
              <a:rPr sz="5600" b="1">
                <a:solidFill>
                  <a:srgbClr val="18162E"/>
                </a:solidFill>
                <a:latin typeface="Arial"/>
              </a:rPr>
              <a:t>04</a:t>
            </a:r>
          </a:p>
        </p:txBody>
      </p:sp>
      <p:sp>
        <p:nvSpPr>
          <p:cNvPr id="21" name="Rectangle 20"/>
          <p:cNvSpPr/>
          <p:nvPr/>
        </p:nvSpPr>
        <p:spPr>
          <a:xfrm>
            <a:off x="1890064" y="5436870"/>
            <a:ext cx="182880" cy="182880"/>
          </a:xfrm>
          <a:prstGeom prst="rect">
            <a:avLst/>
          </a:prstGeom>
          <a:solidFill>
            <a:srgbClr val="4F46E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2" name="TextBox 21"/>
          <p:cNvSpPr txBox="1"/>
          <p:nvPr/>
        </p:nvSpPr>
        <p:spPr>
          <a:xfrm>
            <a:off x="2347264" y="5132070"/>
            <a:ext cx="9234525" cy="518160"/>
          </a:xfrm>
          <a:prstGeom prst="rect">
            <a:avLst/>
          </a:prstGeom>
          <a:noFill/>
        </p:spPr>
        <p:txBody>
          <a:bodyPr wrap="square" anchor="t">
            <a:spAutoFit/>
          </a:bodyPr>
          <a:lstStyle/>
          <a:p>
            <a:pPr algn="l">
              <a:lnSpc>
                <a:spcPct val="100000"/>
              </a:lnSpc>
            </a:pPr>
            <a:r>
              <a:rPr sz="2800" b="1">
                <a:solidFill>
                  <a:srgbClr val="18162E"/>
                </a:solidFill>
                <a:latin typeface="Arial"/>
              </a:rPr>
              <a:t>How it lands</a:t>
            </a:r>
          </a:p>
        </p:txBody>
      </p:sp>
      <p:sp>
        <p:nvSpPr>
          <p:cNvPr id="23" name="TextBox 22"/>
          <p:cNvSpPr txBox="1"/>
          <p:nvPr/>
        </p:nvSpPr>
        <p:spPr>
          <a:xfrm>
            <a:off x="2347264" y="5705093"/>
            <a:ext cx="9234525" cy="310896"/>
          </a:xfrm>
          <a:prstGeom prst="rect">
            <a:avLst/>
          </a:prstGeom>
          <a:noFill/>
        </p:spPr>
        <p:txBody>
          <a:bodyPr wrap="square" anchor="t">
            <a:spAutoFit/>
          </a:bodyPr>
          <a:lstStyle/>
          <a:p>
            <a:pPr algn="l">
              <a:lnSpc>
                <a:spcPct val="120000"/>
              </a:lnSpc>
            </a:pPr>
            <a:r>
              <a:rPr sz="1200" b="0">
                <a:solidFill>
                  <a:srgbClr val="757891"/>
                </a:solidFill>
                <a:latin typeface="Arial"/>
              </a:rPr>
              <a:t>Gated recovery sequence and a three-year value comparison.</a:t>
            </a:r>
          </a:p>
        </p:txBody>
      </p:sp>
      <p:sp>
        <p:nvSpPr>
          <p:cNvPr id="24" name="Rectangle 23"/>
          <p:cNvSpPr/>
          <p:nvPr/>
        </p:nvSpPr>
        <p:spPr>
          <a:xfrm>
            <a:off x="609904" y="6035040"/>
            <a:ext cx="10971885" cy="9525"/>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5" name="TextBox 24"/>
          <p:cNvSpPr txBox="1"/>
          <p:nvPr/>
        </p:nvSpPr>
        <p:spPr>
          <a:xfrm>
            <a:off x="11033150" y="6126480"/>
            <a:ext cx="548640" cy="274320"/>
          </a:xfrm>
          <a:prstGeom prst="rect">
            <a:avLst/>
          </a:prstGeom>
          <a:noFill/>
        </p:spPr>
        <p:txBody>
          <a:bodyPr wrap="square" anchor="b">
            <a:spAutoFit/>
          </a:bodyPr>
          <a:lstStyle/>
          <a:p>
            <a:pPr algn="r"/>
            <a:r>
              <a:rPr sz="900" b="0">
                <a:solidFill>
                  <a:srgbClr val="757891"/>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09904" y="438912"/>
            <a:ext cx="1203238" cy="320040"/>
          </a:xfrm>
          <a:prstGeom prst="roundRect">
            <a:avLst>
              <a:gd name="adj" fmla="val 50000"/>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lIns="137160" rIns="137160" tIns="18288" bIns="18288"/>
          <a:lstStyle/>
          <a:p>
            <a:pPr algn="ctr"/>
            <a:r>
              <a:rPr sz="800" b="1">
                <a:solidFill>
                  <a:srgbClr val="E2E5EE"/>
                </a:solidFill>
                <a:latin typeface="Arial"/>
              </a:rPr>
              <a:t>01 · TODAY</a:t>
            </a:r>
          </a:p>
        </p:txBody>
      </p:sp>
      <p:sp>
        <p:nvSpPr>
          <p:cNvPr id="3" name="TextBox 2"/>
          <p:cNvSpPr txBox="1"/>
          <p:nvPr/>
        </p:nvSpPr>
        <p:spPr>
          <a:xfrm>
            <a:off x="609904" y="850392"/>
            <a:ext cx="10971885" cy="301752"/>
          </a:xfrm>
          <a:prstGeom prst="rect">
            <a:avLst/>
          </a:prstGeom>
          <a:noFill/>
        </p:spPr>
        <p:txBody>
          <a:bodyPr wrap="square" lIns="0" rIns="0" tIns="0" bIns="0" anchor="t">
            <a:spAutoFit/>
          </a:bodyPr>
          <a:lstStyle/>
          <a:p>
            <a:pPr algn="l">
              <a:lnSpc>
                <a:spcPct val="110000"/>
              </a:lnSpc>
            </a:pPr>
            <a:r>
              <a:rPr sz="1800" b="1">
                <a:solidFill>
                  <a:srgbClr val="18162E"/>
                </a:solidFill>
                <a:latin typeface="Arial"/>
              </a:rPr>
              <a:t>Falkstad is contracting: €840k down from €890k, 0.94x NRR, and 62.7% of seats active.</a:t>
            </a:r>
          </a:p>
        </p:txBody>
      </p:sp>
      <p:sp>
        <p:nvSpPr>
          <p:cNvPr id="4" name="Rectangle 3"/>
          <p:cNvSpPr/>
          <p:nvPr/>
        </p:nvSpPr>
        <p:spPr>
          <a:xfrm>
            <a:off x="609904" y="1728216"/>
            <a:ext cx="10971885" cy="9525"/>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5" name="TextBox 4"/>
          <p:cNvSpPr txBox="1"/>
          <p:nvPr/>
        </p:nvSpPr>
        <p:spPr>
          <a:xfrm>
            <a:off x="609904" y="2368296"/>
            <a:ext cx="2537231" cy="868680"/>
          </a:xfrm>
          <a:prstGeom prst="rect">
            <a:avLst/>
          </a:prstGeom>
          <a:noFill/>
        </p:spPr>
        <p:txBody>
          <a:bodyPr wrap="none" anchor="t">
            <a:spAutoFit/>
          </a:bodyPr>
          <a:lstStyle/>
          <a:p>
            <a:pPr algn="l">
              <a:lnSpc>
                <a:spcPct val="100000"/>
              </a:lnSpc>
            </a:pPr>
            <a:r>
              <a:rPr sz="4600" b="1">
                <a:solidFill>
                  <a:srgbClr val="B81C3A"/>
                </a:solidFill>
                <a:latin typeface="Arial"/>
              </a:rPr>
              <a:t>€840K</a:t>
            </a:r>
          </a:p>
        </p:txBody>
      </p:sp>
      <p:sp>
        <p:nvSpPr>
          <p:cNvPr id="6" name="TextBox 5"/>
          <p:cNvSpPr txBox="1"/>
          <p:nvPr/>
        </p:nvSpPr>
        <p:spPr>
          <a:xfrm>
            <a:off x="609904" y="3383280"/>
            <a:ext cx="2537231" cy="228600"/>
          </a:xfrm>
          <a:prstGeom prst="rect">
            <a:avLst/>
          </a:prstGeom>
          <a:noFill/>
        </p:spPr>
        <p:txBody>
          <a:bodyPr wrap="square" anchor="t">
            <a:spAutoFit/>
          </a:bodyPr>
          <a:lstStyle/>
          <a:p>
            <a:pPr algn="l"/>
            <a:r>
              <a:rPr sz="1000" b="1">
                <a:solidFill>
                  <a:srgbClr val="18162E"/>
                </a:solidFill>
                <a:latin typeface="Arial"/>
              </a:rPr>
              <a:t>CURRENT ACV</a:t>
            </a:r>
          </a:p>
        </p:txBody>
      </p:sp>
      <p:sp>
        <p:nvSpPr>
          <p:cNvPr id="7" name="TextBox 6"/>
          <p:cNvSpPr txBox="1"/>
          <p:nvPr/>
        </p:nvSpPr>
        <p:spPr>
          <a:xfrm>
            <a:off x="609904" y="4087368"/>
            <a:ext cx="2537231" cy="929640"/>
          </a:xfrm>
          <a:prstGeom prst="rect">
            <a:avLst/>
          </a:prstGeom>
          <a:noFill/>
        </p:spPr>
        <p:txBody>
          <a:bodyPr wrap="square" anchor="t">
            <a:spAutoFit/>
          </a:bodyPr>
          <a:lstStyle/>
          <a:p>
            <a:pPr algn="l">
              <a:lnSpc>
                <a:spcPct val="125000"/>
              </a:lnSpc>
            </a:pPr>
            <a:r>
              <a:rPr sz="1100" b="0">
                <a:solidFill>
                  <a:srgbClr val="757891"/>
                </a:solidFill>
                <a:latin typeface="Arial"/>
              </a:rPr>
              <a:t>Down from €890k at the last renewal, with a fresh 20% discount ask on the table for this cycle.</a:t>
            </a:r>
          </a:p>
        </p:txBody>
      </p:sp>
      <p:sp>
        <p:nvSpPr>
          <p:cNvPr id="8" name="TextBox 7"/>
          <p:cNvSpPr txBox="1"/>
          <p:nvPr/>
        </p:nvSpPr>
        <p:spPr>
          <a:xfrm>
            <a:off x="3421456" y="2368296"/>
            <a:ext cx="2537231" cy="868680"/>
          </a:xfrm>
          <a:prstGeom prst="rect">
            <a:avLst/>
          </a:prstGeom>
          <a:noFill/>
        </p:spPr>
        <p:txBody>
          <a:bodyPr wrap="none" anchor="t">
            <a:spAutoFit/>
          </a:bodyPr>
          <a:lstStyle/>
          <a:p>
            <a:pPr algn="l">
              <a:lnSpc>
                <a:spcPct val="100000"/>
              </a:lnSpc>
            </a:pPr>
            <a:r>
              <a:rPr sz="4600" b="1">
                <a:solidFill>
                  <a:srgbClr val="18162E"/>
                </a:solidFill>
                <a:latin typeface="Arial"/>
              </a:rPr>
              <a:t>0.94x</a:t>
            </a:r>
          </a:p>
        </p:txBody>
      </p:sp>
      <p:sp>
        <p:nvSpPr>
          <p:cNvPr id="9" name="TextBox 8"/>
          <p:cNvSpPr txBox="1"/>
          <p:nvPr/>
        </p:nvSpPr>
        <p:spPr>
          <a:xfrm>
            <a:off x="3421456" y="3383280"/>
            <a:ext cx="2537231" cy="228600"/>
          </a:xfrm>
          <a:prstGeom prst="rect">
            <a:avLst/>
          </a:prstGeom>
          <a:noFill/>
        </p:spPr>
        <p:txBody>
          <a:bodyPr wrap="square" anchor="t">
            <a:spAutoFit/>
          </a:bodyPr>
          <a:lstStyle/>
          <a:p>
            <a:pPr algn="l"/>
            <a:r>
              <a:rPr sz="1000" b="1">
                <a:solidFill>
                  <a:srgbClr val="18162E"/>
                </a:solidFill>
                <a:latin typeface="Arial"/>
              </a:rPr>
              <a:t>NET RETENTION</a:t>
            </a:r>
          </a:p>
        </p:txBody>
      </p:sp>
      <p:sp>
        <p:nvSpPr>
          <p:cNvPr id="10" name="TextBox 9"/>
          <p:cNvSpPr txBox="1"/>
          <p:nvPr/>
        </p:nvSpPr>
        <p:spPr>
          <a:xfrm>
            <a:off x="3421456" y="4087368"/>
            <a:ext cx="2537231" cy="929640"/>
          </a:xfrm>
          <a:prstGeom prst="rect">
            <a:avLst/>
          </a:prstGeom>
          <a:noFill/>
        </p:spPr>
        <p:txBody>
          <a:bodyPr wrap="square" anchor="t">
            <a:spAutoFit/>
          </a:bodyPr>
          <a:lstStyle/>
          <a:p>
            <a:pPr algn="l">
              <a:lnSpc>
                <a:spcPct val="125000"/>
              </a:lnSpc>
            </a:pPr>
            <a:r>
              <a:rPr sz="1100" b="0">
                <a:solidFill>
                  <a:srgbClr val="757891"/>
                </a:solidFill>
                <a:latin typeface="Arial"/>
              </a:rPr>
              <a:t>Below 1.0x — the account is losing value inside the contract, before any renewal negotiation begins.</a:t>
            </a:r>
          </a:p>
        </p:txBody>
      </p:sp>
      <p:sp>
        <p:nvSpPr>
          <p:cNvPr id="11" name="TextBox 10"/>
          <p:cNvSpPr txBox="1"/>
          <p:nvPr/>
        </p:nvSpPr>
        <p:spPr>
          <a:xfrm>
            <a:off x="6233007" y="2368296"/>
            <a:ext cx="2537231" cy="868680"/>
          </a:xfrm>
          <a:prstGeom prst="rect">
            <a:avLst/>
          </a:prstGeom>
          <a:noFill/>
        </p:spPr>
        <p:txBody>
          <a:bodyPr wrap="none" anchor="t">
            <a:spAutoFit/>
          </a:bodyPr>
          <a:lstStyle/>
          <a:p>
            <a:pPr algn="l">
              <a:lnSpc>
                <a:spcPct val="100000"/>
              </a:lnSpc>
            </a:pPr>
            <a:r>
              <a:rPr sz="4600" b="1">
                <a:solidFill>
                  <a:srgbClr val="18162E"/>
                </a:solidFill>
                <a:latin typeface="Arial"/>
              </a:rPr>
              <a:t>62.7%</a:t>
            </a:r>
          </a:p>
        </p:txBody>
      </p:sp>
      <p:sp>
        <p:nvSpPr>
          <p:cNvPr id="12" name="TextBox 11"/>
          <p:cNvSpPr txBox="1"/>
          <p:nvPr/>
        </p:nvSpPr>
        <p:spPr>
          <a:xfrm>
            <a:off x="6233007" y="3383280"/>
            <a:ext cx="2537231" cy="228600"/>
          </a:xfrm>
          <a:prstGeom prst="rect">
            <a:avLst/>
          </a:prstGeom>
          <a:noFill/>
        </p:spPr>
        <p:txBody>
          <a:bodyPr wrap="square" anchor="t">
            <a:spAutoFit/>
          </a:bodyPr>
          <a:lstStyle/>
          <a:p>
            <a:pPr algn="l"/>
            <a:r>
              <a:rPr sz="1000" b="1">
                <a:solidFill>
                  <a:srgbClr val="18162E"/>
                </a:solidFill>
                <a:latin typeface="Arial"/>
              </a:rPr>
              <a:t>SEATS ACTIVE</a:t>
            </a:r>
          </a:p>
        </p:txBody>
      </p:sp>
      <p:sp>
        <p:nvSpPr>
          <p:cNvPr id="13" name="TextBox 12"/>
          <p:cNvSpPr txBox="1"/>
          <p:nvPr/>
        </p:nvSpPr>
        <p:spPr>
          <a:xfrm>
            <a:off x="6233007" y="4087368"/>
            <a:ext cx="2537231" cy="929640"/>
          </a:xfrm>
          <a:prstGeom prst="rect">
            <a:avLst/>
          </a:prstGeom>
          <a:noFill/>
        </p:spPr>
        <p:txBody>
          <a:bodyPr wrap="square" anchor="t">
            <a:spAutoFit/>
          </a:bodyPr>
          <a:lstStyle/>
          <a:p>
            <a:pPr algn="l">
              <a:lnSpc>
                <a:spcPct val="125000"/>
              </a:lnSpc>
            </a:pPr>
            <a:r>
              <a:rPr sz="1100" b="0">
                <a:solidFill>
                  <a:srgbClr val="757891"/>
                </a:solidFill>
                <a:latin typeface="Arial"/>
              </a:rPr>
              <a:t>8,900 of 14,200 licensed seats used in the last 30 days — Falkstad is paying for roughly 5,300 seats nobody touches.</a:t>
            </a:r>
          </a:p>
        </p:txBody>
      </p:sp>
      <p:sp>
        <p:nvSpPr>
          <p:cNvPr id="14" name="TextBox 13"/>
          <p:cNvSpPr txBox="1"/>
          <p:nvPr/>
        </p:nvSpPr>
        <p:spPr>
          <a:xfrm>
            <a:off x="9044559" y="2368296"/>
            <a:ext cx="2537231" cy="868680"/>
          </a:xfrm>
          <a:prstGeom prst="rect">
            <a:avLst/>
          </a:prstGeom>
          <a:noFill/>
        </p:spPr>
        <p:txBody>
          <a:bodyPr wrap="none" anchor="t">
            <a:spAutoFit/>
          </a:bodyPr>
          <a:lstStyle/>
          <a:p>
            <a:pPr algn="l">
              <a:lnSpc>
                <a:spcPct val="100000"/>
              </a:lnSpc>
            </a:pPr>
            <a:r>
              <a:rPr sz="4600" b="1">
                <a:solidFill>
                  <a:srgbClr val="18162E"/>
                </a:solidFill>
                <a:latin typeface="Arial"/>
              </a:rPr>
              <a:t>61%</a:t>
            </a:r>
          </a:p>
        </p:txBody>
      </p:sp>
      <p:sp>
        <p:nvSpPr>
          <p:cNvPr id="15" name="TextBox 14"/>
          <p:cNvSpPr txBox="1"/>
          <p:nvPr/>
        </p:nvSpPr>
        <p:spPr>
          <a:xfrm>
            <a:off x="9044559" y="3383280"/>
            <a:ext cx="2537231" cy="228600"/>
          </a:xfrm>
          <a:prstGeom prst="rect">
            <a:avLst/>
          </a:prstGeom>
          <a:noFill/>
        </p:spPr>
        <p:txBody>
          <a:bodyPr wrap="square" anchor="t">
            <a:spAutoFit/>
          </a:bodyPr>
          <a:lstStyle/>
          <a:p>
            <a:pPr algn="l"/>
            <a:r>
              <a:rPr sz="1000" b="1">
                <a:solidFill>
                  <a:srgbClr val="18162E"/>
                </a:solidFill>
                <a:latin typeface="Arial"/>
              </a:rPr>
              <a:t>TICKET CONCENTRATION</a:t>
            </a:r>
          </a:p>
        </p:txBody>
      </p:sp>
      <p:sp>
        <p:nvSpPr>
          <p:cNvPr id="16" name="TextBox 15"/>
          <p:cNvSpPr txBox="1"/>
          <p:nvPr/>
        </p:nvSpPr>
        <p:spPr>
          <a:xfrm>
            <a:off x="9044559" y="4087368"/>
            <a:ext cx="2537231" cy="929640"/>
          </a:xfrm>
          <a:prstGeom prst="rect">
            <a:avLst/>
          </a:prstGeom>
          <a:noFill/>
        </p:spPr>
        <p:txBody>
          <a:bodyPr wrap="square" anchor="t">
            <a:spAutoFit/>
          </a:bodyPr>
          <a:lstStyle/>
          <a:p>
            <a:pPr algn="l">
              <a:lnSpc>
                <a:spcPct val="125000"/>
              </a:lnSpc>
            </a:pPr>
            <a:r>
              <a:rPr sz="1100" b="0">
                <a:solidFill>
                  <a:srgbClr val="757891"/>
                </a:solidFill>
                <a:latin typeface="Arial"/>
              </a:rPr>
              <a:t>About 818 of the 1,340 annual tickets come from just 11 stores — the last deployment wave never landed cleanly.</a:t>
            </a:r>
          </a:p>
        </p:txBody>
      </p:sp>
      <p:sp>
        <p:nvSpPr>
          <p:cNvPr id="17" name="TextBox 16"/>
          <p:cNvSpPr txBox="1"/>
          <p:nvPr/>
        </p:nvSpPr>
        <p:spPr>
          <a:xfrm>
            <a:off x="11033150" y="6126480"/>
            <a:ext cx="548640" cy="274320"/>
          </a:xfrm>
          <a:prstGeom prst="rect">
            <a:avLst/>
          </a:prstGeom>
          <a:noFill/>
        </p:spPr>
        <p:txBody>
          <a:bodyPr wrap="square" anchor="b">
            <a:spAutoFit/>
          </a:bodyPr>
          <a:lstStyle/>
          <a:p>
            <a:pPr algn="r"/>
            <a:r>
              <a:rPr sz="900" b="0">
                <a:solidFill>
                  <a:srgbClr val="757891"/>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09904" y="438912"/>
            <a:ext cx="1203238" cy="320040"/>
          </a:xfrm>
          <a:prstGeom prst="roundRect">
            <a:avLst>
              <a:gd name="adj" fmla="val 50000"/>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lIns="137160" rIns="137160" tIns="18288" bIns="18288"/>
          <a:lstStyle/>
          <a:p>
            <a:pPr algn="ctr"/>
            <a:r>
              <a:rPr sz="800" b="1">
                <a:solidFill>
                  <a:srgbClr val="E2E5EE"/>
                </a:solidFill>
                <a:latin typeface="Arial"/>
              </a:rPr>
              <a:t>01 · TODAY</a:t>
            </a:r>
          </a:p>
        </p:txBody>
      </p:sp>
      <p:sp>
        <p:nvSpPr>
          <p:cNvPr id="3" name="TextBox 2"/>
          <p:cNvSpPr txBox="1"/>
          <p:nvPr/>
        </p:nvSpPr>
        <p:spPr>
          <a:xfrm>
            <a:off x="609904" y="850392"/>
            <a:ext cx="10971885" cy="603504"/>
          </a:xfrm>
          <a:prstGeom prst="rect">
            <a:avLst/>
          </a:prstGeom>
          <a:noFill/>
        </p:spPr>
        <p:txBody>
          <a:bodyPr wrap="square" lIns="0" rIns="0" tIns="0" bIns="0" anchor="t">
            <a:spAutoFit/>
          </a:bodyPr>
          <a:lstStyle/>
          <a:p>
            <a:pPr algn="l">
              <a:lnSpc>
                <a:spcPct val="110000"/>
              </a:lnSpc>
            </a:pPr>
            <a:r>
              <a:rPr sz="1800" b="1">
                <a:solidFill>
                  <a:srgbClr val="18162E"/>
                </a:solidFill>
                <a:latin typeface="Arial"/>
              </a:rPr>
              <a:t>The activation gap is concentrated: 144 stores never deployed, and 11 late-wave stores drive most tickets.</a:t>
            </a:r>
          </a:p>
        </p:txBody>
      </p:sp>
      <p:sp>
        <p:nvSpPr>
          <p:cNvPr id="4" name="Rectangle 3"/>
          <p:cNvSpPr/>
          <p:nvPr/>
        </p:nvSpPr>
        <p:spPr>
          <a:xfrm>
            <a:off x="609904" y="1728216"/>
            <a:ext cx="10971885" cy="9525"/>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5" name="TextBox 4"/>
          <p:cNvSpPr txBox="1"/>
          <p:nvPr/>
        </p:nvSpPr>
        <p:spPr>
          <a:xfrm>
            <a:off x="609904" y="1911095"/>
            <a:ext cx="2578379" cy="420624"/>
          </a:xfrm>
          <a:prstGeom prst="rect">
            <a:avLst/>
          </a:prstGeom>
          <a:noFill/>
        </p:spPr>
        <p:txBody>
          <a:bodyPr wrap="none" lIns="0" rIns="0" anchor="b">
            <a:spAutoFit/>
          </a:bodyPr>
          <a:lstStyle/>
          <a:p>
            <a:pPr algn="l">
              <a:lnSpc>
                <a:spcPct val="100000"/>
              </a:lnSpc>
            </a:pPr>
            <a:r>
              <a:rPr sz="3000" b="1">
                <a:solidFill>
                  <a:srgbClr val="18162E"/>
                </a:solidFill>
                <a:latin typeface="Arial"/>
              </a:rPr>
              <a:t>268 / 412</a:t>
            </a:r>
          </a:p>
        </p:txBody>
      </p:sp>
      <p:sp>
        <p:nvSpPr>
          <p:cNvPr id="6" name="TextBox 5"/>
          <p:cNvSpPr txBox="1"/>
          <p:nvPr/>
        </p:nvSpPr>
        <p:spPr>
          <a:xfrm>
            <a:off x="609904" y="2331720"/>
            <a:ext cx="2578379" cy="182880"/>
          </a:xfrm>
          <a:prstGeom prst="rect">
            <a:avLst/>
          </a:prstGeom>
          <a:noFill/>
        </p:spPr>
        <p:txBody>
          <a:bodyPr wrap="square" lIns="0" rIns="0" anchor="t">
            <a:spAutoFit/>
          </a:bodyPr>
          <a:lstStyle/>
          <a:p>
            <a:pPr algn="l">
              <a:lnSpc>
                <a:spcPct val="100000"/>
              </a:lnSpc>
            </a:pPr>
            <a:r>
              <a:rPr sz="900" b="1">
                <a:solidFill>
                  <a:srgbClr val="757891"/>
                </a:solidFill>
                <a:latin typeface="Arial"/>
              </a:rPr>
              <a:t>STORES DEPLOYED</a:t>
            </a:r>
          </a:p>
        </p:txBody>
      </p:sp>
      <p:sp>
        <p:nvSpPr>
          <p:cNvPr id="7" name="TextBox 6"/>
          <p:cNvSpPr txBox="1"/>
          <p:nvPr/>
        </p:nvSpPr>
        <p:spPr>
          <a:xfrm>
            <a:off x="609904" y="2514600"/>
            <a:ext cx="2578379" cy="219456"/>
          </a:xfrm>
          <a:prstGeom prst="rect">
            <a:avLst/>
          </a:prstGeom>
          <a:noFill/>
        </p:spPr>
        <p:txBody>
          <a:bodyPr wrap="square" lIns="0" rIns="0" anchor="t">
            <a:spAutoFit/>
          </a:bodyPr>
          <a:lstStyle/>
          <a:p>
            <a:pPr algn="l">
              <a:lnSpc>
                <a:spcPct val="110000"/>
              </a:lnSpc>
            </a:pPr>
            <a:r>
              <a:rPr sz="900" b="0">
                <a:solidFill>
                  <a:srgbClr val="3F3D56"/>
                </a:solidFill>
                <a:latin typeface="Arial"/>
              </a:rPr>
              <a:t>65.0% deployment rate — 144 stores still unfootprinted.</a:t>
            </a:r>
          </a:p>
        </p:txBody>
      </p:sp>
      <p:sp>
        <p:nvSpPr>
          <p:cNvPr id="8" name="TextBox 7"/>
          <p:cNvSpPr txBox="1"/>
          <p:nvPr/>
        </p:nvSpPr>
        <p:spPr>
          <a:xfrm>
            <a:off x="3407740" y="1911095"/>
            <a:ext cx="2578379" cy="420624"/>
          </a:xfrm>
          <a:prstGeom prst="rect">
            <a:avLst/>
          </a:prstGeom>
          <a:noFill/>
        </p:spPr>
        <p:txBody>
          <a:bodyPr wrap="none" lIns="0" rIns="0" anchor="b">
            <a:spAutoFit/>
          </a:bodyPr>
          <a:lstStyle/>
          <a:p>
            <a:pPr algn="l">
              <a:lnSpc>
                <a:spcPct val="100000"/>
              </a:lnSpc>
            </a:pPr>
            <a:r>
              <a:rPr sz="3000" b="1">
                <a:solidFill>
                  <a:srgbClr val="B81C3A"/>
                </a:solidFill>
                <a:latin typeface="Arial"/>
              </a:rPr>
              <a:t>8,900 / 14,200</a:t>
            </a:r>
          </a:p>
        </p:txBody>
      </p:sp>
      <p:sp>
        <p:nvSpPr>
          <p:cNvPr id="9" name="TextBox 8"/>
          <p:cNvSpPr txBox="1"/>
          <p:nvPr/>
        </p:nvSpPr>
        <p:spPr>
          <a:xfrm>
            <a:off x="3407740" y="2331720"/>
            <a:ext cx="2578379" cy="182880"/>
          </a:xfrm>
          <a:prstGeom prst="rect">
            <a:avLst/>
          </a:prstGeom>
          <a:noFill/>
        </p:spPr>
        <p:txBody>
          <a:bodyPr wrap="square" lIns="0" rIns="0" anchor="t">
            <a:spAutoFit/>
          </a:bodyPr>
          <a:lstStyle/>
          <a:p>
            <a:pPr algn="l">
              <a:lnSpc>
                <a:spcPct val="100000"/>
              </a:lnSpc>
            </a:pPr>
            <a:r>
              <a:rPr sz="900" b="1">
                <a:solidFill>
                  <a:srgbClr val="757891"/>
                </a:solidFill>
                <a:latin typeface="Arial"/>
              </a:rPr>
              <a:t>SEATS ACTIVE</a:t>
            </a:r>
          </a:p>
        </p:txBody>
      </p:sp>
      <p:sp>
        <p:nvSpPr>
          <p:cNvPr id="10" name="TextBox 9"/>
          <p:cNvSpPr txBox="1"/>
          <p:nvPr/>
        </p:nvSpPr>
        <p:spPr>
          <a:xfrm>
            <a:off x="3407740" y="2514600"/>
            <a:ext cx="2578379" cy="219456"/>
          </a:xfrm>
          <a:prstGeom prst="rect">
            <a:avLst/>
          </a:prstGeom>
          <a:noFill/>
        </p:spPr>
        <p:txBody>
          <a:bodyPr wrap="square" lIns="0" rIns="0" anchor="t">
            <a:spAutoFit/>
          </a:bodyPr>
          <a:lstStyle/>
          <a:p>
            <a:pPr algn="l">
              <a:lnSpc>
                <a:spcPct val="110000"/>
              </a:lnSpc>
            </a:pPr>
            <a:r>
              <a:rPr sz="900" b="0">
                <a:solidFill>
                  <a:srgbClr val="3F3D56"/>
                </a:solidFill>
                <a:latin typeface="Arial"/>
              </a:rPr>
              <a:t>62.7% activation — the ceiling the reset is priced against.</a:t>
            </a:r>
          </a:p>
        </p:txBody>
      </p:sp>
      <p:sp>
        <p:nvSpPr>
          <p:cNvPr id="11" name="Rectangle 10"/>
          <p:cNvSpPr/>
          <p:nvPr/>
        </p:nvSpPr>
        <p:spPr>
          <a:xfrm>
            <a:off x="3298012" y="1947672"/>
            <a:ext cx="9509" cy="768096"/>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2" name="TextBox 11"/>
          <p:cNvSpPr txBox="1"/>
          <p:nvPr/>
        </p:nvSpPr>
        <p:spPr>
          <a:xfrm>
            <a:off x="6205575" y="1911095"/>
            <a:ext cx="2578379" cy="420624"/>
          </a:xfrm>
          <a:prstGeom prst="rect">
            <a:avLst/>
          </a:prstGeom>
          <a:noFill/>
        </p:spPr>
        <p:txBody>
          <a:bodyPr wrap="none" lIns="0" rIns="0" anchor="b">
            <a:spAutoFit/>
          </a:bodyPr>
          <a:lstStyle/>
          <a:p>
            <a:pPr algn="l">
              <a:lnSpc>
                <a:spcPct val="100000"/>
              </a:lnSpc>
            </a:pPr>
            <a:r>
              <a:rPr sz="3000" b="1">
                <a:solidFill>
                  <a:srgbClr val="18162E"/>
                </a:solidFill>
                <a:latin typeface="Arial"/>
              </a:rPr>
              <a:t>1,340</a:t>
            </a:r>
          </a:p>
        </p:txBody>
      </p:sp>
      <p:sp>
        <p:nvSpPr>
          <p:cNvPr id="13" name="TextBox 12"/>
          <p:cNvSpPr txBox="1"/>
          <p:nvPr/>
        </p:nvSpPr>
        <p:spPr>
          <a:xfrm>
            <a:off x="6205575" y="2331720"/>
            <a:ext cx="2578379" cy="182880"/>
          </a:xfrm>
          <a:prstGeom prst="rect">
            <a:avLst/>
          </a:prstGeom>
          <a:noFill/>
        </p:spPr>
        <p:txBody>
          <a:bodyPr wrap="square" lIns="0" rIns="0" anchor="t">
            <a:spAutoFit/>
          </a:bodyPr>
          <a:lstStyle/>
          <a:p>
            <a:pPr algn="l">
              <a:lnSpc>
                <a:spcPct val="100000"/>
              </a:lnSpc>
            </a:pPr>
            <a:r>
              <a:rPr sz="900" b="1">
                <a:solidFill>
                  <a:srgbClr val="757891"/>
                </a:solidFill>
                <a:latin typeface="Arial"/>
              </a:rPr>
              <a:t>TICKETS (LTM)</a:t>
            </a:r>
          </a:p>
        </p:txBody>
      </p:sp>
      <p:sp>
        <p:nvSpPr>
          <p:cNvPr id="14" name="TextBox 13"/>
          <p:cNvSpPr txBox="1"/>
          <p:nvPr/>
        </p:nvSpPr>
        <p:spPr>
          <a:xfrm>
            <a:off x="6205575" y="2514600"/>
            <a:ext cx="2578379" cy="219456"/>
          </a:xfrm>
          <a:prstGeom prst="rect">
            <a:avLst/>
          </a:prstGeom>
          <a:noFill/>
        </p:spPr>
        <p:txBody>
          <a:bodyPr wrap="square" lIns="0" rIns="0" anchor="t">
            <a:spAutoFit/>
          </a:bodyPr>
          <a:lstStyle/>
          <a:p>
            <a:pPr algn="l">
              <a:lnSpc>
                <a:spcPct val="110000"/>
              </a:lnSpc>
            </a:pPr>
            <a:r>
              <a:rPr sz="900" b="0">
                <a:solidFill>
                  <a:srgbClr val="3F3D56"/>
                </a:solidFill>
                <a:latin typeface="Arial"/>
              </a:rPr>
              <a:t>Support volume last twelve months — skewed to late-wave stores.</a:t>
            </a:r>
          </a:p>
        </p:txBody>
      </p:sp>
      <p:sp>
        <p:nvSpPr>
          <p:cNvPr id="15" name="Rectangle 14"/>
          <p:cNvSpPr/>
          <p:nvPr/>
        </p:nvSpPr>
        <p:spPr>
          <a:xfrm>
            <a:off x="6095847" y="1947672"/>
            <a:ext cx="9509" cy="768096"/>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6" name="TextBox 15"/>
          <p:cNvSpPr txBox="1"/>
          <p:nvPr/>
        </p:nvSpPr>
        <p:spPr>
          <a:xfrm>
            <a:off x="9003411" y="1911095"/>
            <a:ext cx="2578379" cy="420624"/>
          </a:xfrm>
          <a:prstGeom prst="rect">
            <a:avLst/>
          </a:prstGeom>
          <a:noFill/>
        </p:spPr>
        <p:txBody>
          <a:bodyPr wrap="none" lIns="0" rIns="0" anchor="b">
            <a:spAutoFit/>
          </a:bodyPr>
          <a:lstStyle/>
          <a:p>
            <a:pPr algn="l">
              <a:lnSpc>
                <a:spcPct val="100000"/>
              </a:lnSpc>
            </a:pPr>
            <a:r>
              <a:rPr sz="3000" b="1">
                <a:solidFill>
                  <a:srgbClr val="18162E"/>
                </a:solidFill>
                <a:latin typeface="Arial"/>
              </a:rPr>
              <a:t>61%</a:t>
            </a:r>
          </a:p>
        </p:txBody>
      </p:sp>
      <p:sp>
        <p:nvSpPr>
          <p:cNvPr id="17" name="TextBox 16"/>
          <p:cNvSpPr txBox="1"/>
          <p:nvPr/>
        </p:nvSpPr>
        <p:spPr>
          <a:xfrm>
            <a:off x="9003411" y="2331720"/>
            <a:ext cx="2578379" cy="182880"/>
          </a:xfrm>
          <a:prstGeom prst="rect">
            <a:avLst/>
          </a:prstGeom>
          <a:noFill/>
        </p:spPr>
        <p:txBody>
          <a:bodyPr wrap="square" lIns="0" rIns="0" anchor="t">
            <a:spAutoFit/>
          </a:bodyPr>
          <a:lstStyle/>
          <a:p>
            <a:pPr algn="l">
              <a:lnSpc>
                <a:spcPct val="100000"/>
              </a:lnSpc>
            </a:pPr>
            <a:r>
              <a:rPr sz="900" b="1">
                <a:solidFill>
                  <a:srgbClr val="757891"/>
                </a:solidFill>
                <a:latin typeface="Arial"/>
              </a:rPr>
              <a:t>FROM 11 STORES</a:t>
            </a:r>
          </a:p>
        </p:txBody>
      </p:sp>
      <p:sp>
        <p:nvSpPr>
          <p:cNvPr id="18" name="TextBox 17"/>
          <p:cNvSpPr txBox="1"/>
          <p:nvPr/>
        </p:nvSpPr>
        <p:spPr>
          <a:xfrm>
            <a:off x="9003411" y="2514600"/>
            <a:ext cx="2578379" cy="219456"/>
          </a:xfrm>
          <a:prstGeom prst="rect">
            <a:avLst/>
          </a:prstGeom>
          <a:noFill/>
        </p:spPr>
        <p:txBody>
          <a:bodyPr wrap="square" lIns="0" rIns="0" anchor="t">
            <a:spAutoFit/>
          </a:bodyPr>
          <a:lstStyle/>
          <a:p>
            <a:pPr algn="l">
              <a:lnSpc>
                <a:spcPct val="110000"/>
              </a:lnSpc>
            </a:pPr>
            <a:r>
              <a:rPr sz="900" b="0">
                <a:solidFill>
                  <a:srgbClr val="3F3D56"/>
                </a:solidFill>
                <a:latin typeface="Arial"/>
              </a:rPr>
              <a:t>Share from last deployment wave — concentrated onboarding failure.</a:t>
            </a:r>
          </a:p>
        </p:txBody>
      </p:sp>
      <p:sp>
        <p:nvSpPr>
          <p:cNvPr id="19" name="Rectangle 18"/>
          <p:cNvSpPr/>
          <p:nvPr/>
        </p:nvSpPr>
        <p:spPr>
          <a:xfrm>
            <a:off x="8893683" y="1947672"/>
            <a:ext cx="9509" cy="768096"/>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0" name="Rectangle 19"/>
          <p:cNvSpPr/>
          <p:nvPr/>
        </p:nvSpPr>
        <p:spPr>
          <a:xfrm>
            <a:off x="609904" y="2880360"/>
            <a:ext cx="10971885" cy="9525"/>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1" name="Rectangle 20"/>
          <p:cNvSpPr/>
          <p:nvPr/>
        </p:nvSpPr>
        <p:spPr>
          <a:xfrm>
            <a:off x="609904" y="3195828"/>
            <a:ext cx="10971885" cy="310896"/>
          </a:xfrm>
          <a:prstGeom prst="rect">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2" name="TextBox 21"/>
          <p:cNvSpPr txBox="1"/>
          <p:nvPr/>
        </p:nvSpPr>
        <p:spPr>
          <a:xfrm>
            <a:off x="609904" y="3195828"/>
            <a:ext cx="4388205" cy="310896"/>
          </a:xfrm>
          <a:prstGeom prst="rect">
            <a:avLst/>
          </a:prstGeom>
          <a:noFill/>
        </p:spPr>
        <p:txBody>
          <a:bodyPr wrap="none" lIns="109728" rIns="109728" tIns="18288" bIns="18288" anchor="ctr">
            <a:spAutoFit/>
          </a:bodyPr>
          <a:lstStyle/>
          <a:p>
            <a:pPr algn="l">
              <a:lnSpc>
                <a:spcPct val="105000"/>
              </a:lnSpc>
            </a:pPr>
            <a:r>
              <a:rPr sz="900" b="1">
                <a:solidFill>
                  <a:srgbClr val="E2E5EE"/>
                </a:solidFill>
                <a:latin typeface="Arial"/>
              </a:rPr>
              <a:t>STORE COHORT</a:t>
            </a:r>
          </a:p>
        </p:txBody>
      </p:sp>
      <p:sp>
        <p:nvSpPr>
          <p:cNvPr id="23" name="TextBox 22"/>
          <p:cNvSpPr txBox="1"/>
          <p:nvPr/>
        </p:nvSpPr>
        <p:spPr>
          <a:xfrm>
            <a:off x="4998110" y="3195828"/>
            <a:ext cx="2194560" cy="310896"/>
          </a:xfrm>
          <a:prstGeom prst="rect">
            <a:avLst/>
          </a:prstGeom>
          <a:noFill/>
        </p:spPr>
        <p:txBody>
          <a:bodyPr wrap="none" lIns="109728" rIns="109728" tIns="18288" bIns="18288" anchor="ctr">
            <a:spAutoFit/>
          </a:bodyPr>
          <a:lstStyle/>
          <a:p>
            <a:pPr algn="r">
              <a:lnSpc>
                <a:spcPct val="105000"/>
              </a:lnSpc>
            </a:pPr>
            <a:r>
              <a:rPr sz="900" b="1">
                <a:solidFill>
                  <a:srgbClr val="E2E5EE"/>
                </a:solidFill>
                <a:latin typeface="Arial"/>
              </a:rPr>
              <a:t>STORES</a:t>
            </a:r>
          </a:p>
        </p:txBody>
      </p:sp>
      <p:sp>
        <p:nvSpPr>
          <p:cNvPr id="24" name="TextBox 23"/>
          <p:cNvSpPr txBox="1"/>
          <p:nvPr/>
        </p:nvSpPr>
        <p:spPr>
          <a:xfrm>
            <a:off x="7192670" y="3195828"/>
            <a:ext cx="2194560" cy="310896"/>
          </a:xfrm>
          <a:prstGeom prst="rect">
            <a:avLst/>
          </a:prstGeom>
          <a:noFill/>
        </p:spPr>
        <p:txBody>
          <a:bodyPr wrap="none" lIns="109728" rIns="109728" tIns="18288" bIns="18288" anchor="ctr">
            <a:spAutoFit/>
          </a:bodyPr>
          <a:lstStyle/>
          <a:p>
            <a:pPr algn="r">
              <a:lnSpc>
                <a:spcPct val="105000"/>
              </a:lnSpc>
            </a:pPr>
            <a:r>
              <a:rPr sz="900" b="1">
                <a:solidFill>
                  <a:srgbClr val="E2E5EE"/>
                </a:solidFill>
                <a:latin typeface="Arial"/>
              </a:rPr>
              <a:t>TICKETS (LTM)</a:t>
            </a:r>
          </a:p>
        </p:txBody>
      </p:sp>
      <p:sp>
        <p:nvSpPr>
          <p:cNvPr id="25" name="TextBox 24"/>
          <p:cNvSpPr txBox="1"/>
          <p:nvPr/>
        </p:nvSpPr>
        <p:spPr>
          <a:xfrm>
            <a:off x="9387230" y="3195828"/>
            <a:ext cx="2194560" cy="310896"/>
          </a:xfrm>
          <a:prstGeom prst="rect">
            <a:avLst/>
          </a:prstGeom>
          <a:noFill/>
        </p:spPr>
        <p:txBody>
          <a:bodyPr wrap="none" lIns="109728" rIns="109728" tIns="18288" bIns="18288" anchor="ctr">
            <a:spAutoFit/>
          </a:bodyPr>
          <a:lstStyle/>
          <a:p>
            <a:pPr algn="r">
              <a:lnSpc>
                <a:spcPct val="105000"/>
              </a:lnSpc>
            </a:pPr>
            <a:r>
              <a:rPr sz="900" b="1">
                <a:solidFill>
                  <a:srgbClr val="E2E5EE"/>
                </a:solidFill>
                <a:latin typeface="Arial"/>
              </a:rPr>
              <a:t>TICKETS / STORE</a:t>
            </a:r>
          </a:p>
        </p:txBody>
      </p:sp>
      <p:sp>
        <p:nvSpPr>
          <p:cNvPr id="26" name="TextBox 25"/>
          <p:cNvSpPr txBox="1"/>
          <p:nvPr/>
        </p:nvSpPr>
        <p:spPr>
          <a:xfrm>
            <a:off x="609904" y="3506724"/>
            <a:ext cx="4388205" cy="786384"/>
          </a:xfrm>
          <a:prstGeom prst="rect">
            <a:avLst/>
          </a:prstGeom>
          <a:noFill/>
        </p:spPr>
        <p:txBody>
          <a:bodyPr wrap="square" lIns="109728" rIns="109728" tIns="18288" bIns="18288" anchor="ctr">
            <a:spAutoFit/>
          </a:bodyPr>
          <a:lstStyle/>
          <a:p>
            <a:pPr algn="l">
              <a:lnSpc>
                <a:spcPct val="105000"/>
              </a:lnSpc>
            </a:pPr>
            <a:r>
              <a:rPr sz="1000" b="1">
                <a:solidFill>
                  <a:srgbClr val="18162E"/>
                </a:solidFill>
                <a:latin typeface="Arial"/>
              </a:rPr>
              <a:t>Last deployment wave</a:t>
            </a:r>
          </a:p>
        </p:txBody>
      </p:sp>
      <p:sp>
        <p:nvSpPr>
          <p:cNvPr id="27" name="TextBox 26"/>
          <p:cNvSpPr txBox="1"/>
          <p:nvPr/>
        </p:nvSpPr>
        <p:spPr>
          <a:xfrm>
            <a:off x="4998110" y="3506724"/>
            <a:ext cx="2194560" cy="786384"/>
          </a:xfrm>
          <a:prstGeom prst="rect">
            <a:avLst/>
          </a:prstGeom>
          <a:noFill/>
        </p:spPr>
        <p:txBody>
          <a:bodyPr wrap="none" lIns="109728" rIns="109728" tIns="18288" bIns="18288" anchor="ctr">
            <a:spAutoFit/>
          </a:bodyPr>
          <a:lstStyle/>
          <a:p>
            <a:pPr algn="r">
              <a:lnSpc>
                <a:spcPct val="105000"/>
              </a:lnSpc>
            </a:pPr>
            <a:r>
              <a:rPr sz="1000" b="0">
                <a:solidFill>
                  <a:srgbClr val="3F3D56"/>
                </a:solidFill>
                <a:latin typeface="Arial"/>
              </a:rPr>
              <a:t>11</a:t>
            </a:r>
          </a:p>
        </p:txBody>
      </p:sp>
      <p:sp>
        <p:nvSpPr>
          <p:cNvPr id="28" name="TextBox 27"/>
          <p:cNvSpPr txBox="1"/>
          <p:nvPr/>
        </p:nvSpPr>
        <p:spPr>
          <a:xfrm>
            <a:off x="7192670" y="3506724"/>
            <a:ext cx="2194560" cy="786384"/>
          </a:xfrm>
          <a:prstGeom prst="rect">
            <a:avLst/>
          </a:prstGeom>
          <a:noFill/>
        </p:spPr>
        <p:txBody>
          <a:bodyPr wrap="none" lIns="109728" rIns="109728" tIns="18288" bIns="18288" anchor="ctr">
            <a:spAutoFit/>
          </a:bodyPr>
          <a:lstStyle/>
          <a:p>
            <a:pPr algn="r">
              <a:lnSpc>
                <a:spcPct val="105000"/>
              </a:lnSpc>
            </a:pPr>
            <a:r>
              <a:rPr sz="1000" b="0">
                <a:solidFill>
                  <a:srgbClr val="3F3D56"/>
                </a:solidFill>
                <a:latin typeface="Arial"/>
              </a:rPr>
              <a:t>~818</a:t>
            </a:r>
          </a:p>
        </p:txBody>
      </p:sp>
      <p:sp>
        <p:nvSpPr>
          <p:cNvPr id="29" name="TextBox 28"/>
          <p:cNvSpPr txBox="1"/>
          <p:nvPr/>
        </p:nvSpPr>
        <p:spPr>
          <a:xfrm>
            <a:off x="9387230" y="3506724"/>
            <a:ext cx="2194560" cy="786384"/>
          </a:xfrm>
          <a:prstGeom prst="rect">
            <a:avLst/>
          </a:prstGeom>
          <a:noFill/>
        </p:spPr>
        <p:txBody>
          <a:bodyPr wrap="none" lIns="109728" rIns="109728" tIns="18288" bIns="18288" anchor="ctr">
            <a:spAutoFit/>
          </a:bodyPr>
          <a:lstStyle/>
          <a:p>
            <a:pPr algn="r">
              <a:lnSpc>
                <a:spcPct val="105000"/>
              </a:lnSpc>
            </a:pPr>
            <a:r>
              <a:rPr sz="1000" b="0">
                <a:solidFill>
                  <a:srgbClr val="3F3D56"/>
                </a:solidFill>
                <a:latin typeface="Arial"/>
              </a:rPr>
              <a:t>~74</a:t>
            </a:r>
          </a:p>
        </p:txBody>
      </p:sp>
      <p:sp>
        <p:nvSpPr>
          <p:cNvPr id="30" name="Rectangle 29"/>
          <p:cNvSpPr/>
          <p:nvPr/>
        </p:nvSpPr>
        <p:spPr>
          <a:xfrm>
            <a:off x="609904" y="4293108"/>
            <a:ext cx="10971885" cy="786384"/>
          </a:xfrm>
          <a:prstGeom prst="rect">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1" name="TextBox 30"/>
          <p:cNvSpPr txBox="1"/>
          <p:nvPr/>
        </p:nvSpPr>
        <p:spPr>
          <a:xfrm>
            <a:off x="609904" y="4293108"/>
            <a:ext cx="4388205" cy="786384"/>
          </a:xfrm>
          <a:prstGeom prst="rect">
            <a:avLst/>
          </a:prstGeom>
          <a:noFill/>
        </p:spPr>
        <p:txBody>
          <a:bodyPr wrap="square" lIns="109728" rIns="109728" tIns="18288" bIns="18288" anchor="ctr">
            <a:spAutoFit/>
          </a:bodyPr>
          <a:lstStyle/>
          <a:p>
            <a:pPr algn="l">
              <a:lnSpc>
                <a:spcPct val="105000"/>
              </a:lnSpc>
            </a:pPr>
            <a:r>
              <a:rPr sz="1000" b="1">
                <a:solidFill>
                  <a:srgbClr val="18162E"/>
                </a:solidFill>
                <a:latin typeface="Arial"/>
              </a:rPr>
              <a:t>Rest of deployed estate</a:t>
            </a:r>
          </a:p>
        </p:txBody>
      </p:sp>
      <p:sp>
        <p:nvSpPr>
          <p:cNvPr id="32" name="TextBox 31"/>
          <p:cNvSpPr txBox="1"/>
          <p:nvPr/>
        </p:nvSpPr>
        <p:spPr>
          <a:xfrm>
            <a:off x="4998110" y="4293108"/>
            <a:ext cx="2194560" cy="786384"/>
          </a:xfrm>
          <a:prstGeom prst="rect">
            <a:avLst/>
          </a:prstGeom>
          <a:noFill/>
        </p:spPr>
        <p:txBody>
          <a:bodyPr wrap="none" lIns="109728" rIns="109728" tIns="18288" bIns="18288" anchor="ctr">
            <a:spAutoFit/>
          </a:bodyPr>
          <a:lstStyle/>
          <a:p>
            <a:pPr algn="r">
              <a:lnSpc>
                <a:spcPct val="105000"/>
              </a:lnSpc>
            </a:pPr>
            <a:r>
              <a:rPr sz="1000" b="0">
                <a:solidFill>
                  <a:srgbClr val="3F3D56"/>
                </a:solidFill>
                <a:latin typeface="Arial"/>
              </a:rPr>
              <a:t>257</a:t>
            </a:r>
          </a:p>
        </p:txBody>
      </p:sp>
      <p:sp>
        <p:nvSpPr>
          <p:cNvPr id="33" name="TextBox 32"/>
          <p:cNvSpPr txBox="1"/>
          <p:nvPr/>
        </p:nvSpPr>
        <p:spPr>
          <a:xfrm>
            <a:off x="7192670" y="4293108"/>
            <a:ext cx="2194560" cy="786384"/>
          </a:xfrm>
          <a:prstGeom prst="rect">
            <a:avLst/>
          </a:prstGeom>
          <a:noFill/>
        </p:spPr>
        <p:txBody>
          <a:bodyPr wrap="none" lIns="109728" rIns="109728" tIns="18288" bIns="18288" anchor="ctr">
            <a:spAutoFit/>
          </a:bodyPr>
          <a:lstStyle/>
          <a:p>
            <a:pPr algn="r">
              <a:lnSpc>
                <a:spcPct val="105000"/>
              </a:lnSpc>
            </a:pPr>
            <a:r>
              <a:rPr sz="1000" b="0">
                <a:solidFill>
                  <a:srgbClr val="3F3D56"/>
                </a:solidFill>
                <a:latin typeface="Arial"/>
              </a:rPr>
              <a:t>~522</a:t>
            </a:r>
          </a:p>
        </p:txBody>
      </p:sp>
      <p:sp>
        <p:nvSpPr>
          <p:cNvPr id="34" name="TextBox 33"/>
          <p:cNvSpPr txBox="1"/>
          <p:nvPr/>
        </p:nvSpPr>
        <p:spPr>
          <a:xfrm>
            <a:off x="9387230" y="4293108"/>
            <a:ext cx="2194560" cy="786384"/>
          </a:xfrm>
          <a:prstGeom prst="rect">
            <a:avLst/>
          </a:prstGeom>
          <a:noFill/>
        </p:spPr>
        <p:txBody>
          <a:bodyPr wrap="none" lIns="109728" rIns="109728" tIns="18288" bIns="18288" anchor="ctr">
            <a:spAutoFit/>
          </a:bodyPr>
          <a:lstStyle/>
          <a:p>
            <a:pPr algn="r">
              <a:lnSpc>
                <a:spcPct val="105000"/>
              </a:lnSpc>
            </a:pPr>
            <a:r>
              <a:rPr sz="1000" b="0">
                <a:solidFill>
                  <a:srgbClr val="3F3D56"/>
                </a:solidFill>
                <a:latin typeface="Arial"/>
              </a:rPr>
              <a:t>~2</a:t>
            </a:r>
          </a:p>
        </p:txBody>
      </p:sp>
      <p:sp>
        <p:nvSpPr>
          <p:cNvPr id="35" name="TextBox 34"/>
          <p:cNvSpPr txBox="1"/>
          <p:nvPr/>
        </p:nvSpPr>
        <p:spPr>
          <a:xfrm>
            <a:off x="609904" y="5079492"/>
            <a:ext cx="4388205" cy="786384"/>
          </a:xfrm>
          <a:prstGeom prst="rect">
            <a:avLst/>
          </a:prstGeom>
          <a:noFill/>
        </p:spPr>
        <p:txBody>
          <a:bodyPr wrap="square" lIns="109728" rIns="109728" tIns="18288" bIns="18288" anchor="ctr">
            <a:spAutoFit/>
          </a:bodyPr>
          <a:lstStyle/>
          <a:p>
            <a:pPr algn="l">
              <a:lnSpc>
                <a:spcPct val="105000"/>
              </a:lnSpc>
            </a:pPr>
            <a:r>
              <a:rPr sz="1000" b="1">
                <a:solidFill>
                  <a:srgbClr val="18162E"/>
                </a:solidFill>
                <a:latin typeface="Arial"/>
              </a:rPr>
              <a:t>Not yet deployed</a:t>
            </a:r>
          </a:p>
        </p:txBody>
      </p:sp>
      <p:sp>
        <p:nvSpPr>
          <p:cNvPr id="36" name="TextBox 35"/>
          <p:cNvSpPr txBox="1"/>
          <p:nvPr/>
        </p:nvSpPr>
        <p:spPr>
          <a:xfrm>
            <a:off x="4998110" y="5079492"/>
            <a:ext cx="2194560" cy="786384"/>
          </a:xfrm>
          <a:prstGeom prst="rect">
            <a:avLst/>
          </a:prstGeom>
          <a:noFill/>
        </p:spPr>
        <p:txBody>
          <a:bodyPr wrap="none" lIns="109728" rIns="109728" tIns="18288" bIns="18288" anchor="ctr">
            <a:spAutoFit/>
          </a:bodyPr>
          <a:lstStyle/>
          <a:p>
            <a:pPr algn="r">
              <a:lnSpc>
                <a:spcPct val="105000"/>
              </a:lnSpc>
            </a:pPr>
            <a:r>
              <a:rPr sz="1000" b="0">
                <a:solidFill>
                  <a:srgbClr val="3F3D56"/>
                </a:solidFill>
                <a:latin typeface="Arial"/>
              </a:rPr>
              <a:t>144</a:t>
            </a:r>
          </a:p>
        </p:txBody>
      </p:sp>
      <p:sp>
        <p:nvSpPr>
          <p:cNvPr id="37" name="TextBox 36"/>
          <p:cNvSpPr txBox="1"/>
          <p:nvPr/>
        </p:nvSpPr>
        <p:spPr>
          <a:xfrm>
            <a:off x="7192670" y="5079492"/>
            <a:ext cx="2194560" cy="786384"/>
          </a:xfrm>
          <a:prstGeom prst="rect">
            <a:avLst/>
          </a:prstGeom>
          <a:noFill/>
        </p:spPr>
        <p:txBody>
          <a:bodyPr wrap="none" lIns="109728" rIns="109728" tIns="18288" bIns="18288" anchor="ctr">
            <a:spAutoFit/>
          </a:bodyPr>
          <a:lstStyle/>
          <a:p>
            <a:pPr algn="r">
              <a:lnSpc>
                <a:spcPct val="105000"/>
              </a:lnSpc>
            </a:pPr>
            <a:r>
              <a:rPr sz="1000" b="0">
                <a:solidFill>
                  <a:srgbClr val="3F3D56"/>
                </a:solidFill>
                <a:latin typeface="Arial"/>
              </a:rPr>
              <a:t>—</a:t>
            </a:r>
          </a:p>
        </p:txBody>
      </p:sp>
      <p:sp>
        <p:nvSpPr>
          <p:cNvPr id="38" name="TextBox 37"/>
          <p:cNvSpPr txBox="1"/>
          <p:nvPr/>
        </p:nvSpPr>
        <p:spPr>
          <a:xfrm>
            <a:off x="9387230" y="5079492"/>
            <a:ext cx="2194560" cy="786384"/>
          </a:xfrm>
          <a:prstGeom prst="rect">
            <a:avLst/>
          </a:prstGeom>
          <a:noFill/>
        </p:spPr>
        <p:txBody>
          <a:bodyPr wrap="none" lIns="109728" rIns="109728" tIns="18288" bIns="18288" anchor="ctr">
            <a:spAutoFit/>
          </a:bodyPr>
          <a:lstStyle/>
          <a:p>
            <a:pPr algn="r">
              <a:lnSpc>
                <a:spcPct val="105000"/>
              </a:lnSpc>
            </a:pPr>
            <a:r>
              <a:rPr sz="1000" b="0">
                <a:solidFill>
                  <a:srgbClr val="3F3D56"/>
                </a:solidFill>
                <a:latin typeface="Arial"/>
              </a:rPr>
              <a:t>—</a:t>
            </a:r>
          </a:p>
        </p:txBody>
      </p:sp>
      <p:sp>
        <p:nvSpPr>
          <p:cNvPr id="39" name="Rectangle 38"/>
          <p:cNvSpPr/>
          <p:nvPr/>
        </p:nvSpPr>
        <p:spPr>
          <a:xfrm>
            <a:off x="609904" y="5865876"/>
            <a:ext cx="10971885" cy="9525"/>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40" name="TextBox 39"/>
          <p:cNvSpPr txBox="1"/>
          <p:nvPr/>
        </p:nvSpPr>
        <p:spPr>
          <a:xfrm>
            <a:off x="609904" y="6144768"/>
            <a:ext cx="10331805" cy="256032"/>
          </a:xfrm>
          <a:prstGeom prst="rect">
            <a:avLst/>
          </a:prstGeom>
          <a:noFill/>
        </p:spPr>
        <p:txBody>
          <a:bodyPr wrap="square" lIns="0" rIns="0" anchor="b">
            <a:spAutoFit/>
          </a:bodyPr>
          <a:lstStyle/>
          <a:p>
            <a:pPr algn="l">
              <a:lnSpc>
                <a:spcPct val="120000"/>
              </a:lnSpc>
            </a:pPr>
            <a:r>
              <a:rPr sz="900" b="0">
                <a:solidFill>
                  <a:srgbClr val="757891"/>
                </a:solidFill>
                <a:latin typeface="Arial"/>
              </a:rPr>
              <a:t>Ticket splits derived from 61% of 1,340 LTM tickets attributed to the eleven late-wave stores.</a:t>
            </a:r>
          </a:p>
        </p:txBody>
      </p:sp>
      <p:sp>
        <p:nvSpPr>
          <p:cNvPr id="41" name="TextBox 40"/>
          <p:cNvSpPr txBox="1"/>
          <p:nvPr/>
        </p:nvSpPr>
        <p:spPr>
          <a:xfrm>
            <a:off x="11033150" y="6126480"/>
            <a:ext cx="548640" cy="274320"/>
          </a:xfrm>
          <a:prstGeom prst="rect">
            <a:avLst/>
          </a:prstGeom>
          <a:noFill/>
        </p:spPr>
        <p:txBody>
          <a:bodyPr wrap="square" anchor="b">
            <a:spAutoFit/>
          </a:bodyPr>
          <a:lstStyle/>
          <a:p>
            <a:pPr algn="r"/>
            <a:r>
              <a:rPr sz="900" b="0">
                <a:solidFill>
                  <a:srgbClr val="757891"/>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09904" y="438912"/>
            <a:ext cx="1618721" cy="320040"/>
          </a:xfrm>
          <a:prstGeom prst="roundRect">
            <a:avLst>
              <a:gd name="adj" fmla="val 50000"/>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lIns="137160" rIns="137160" tIns="18288" bIns="18288"/>
          <a:lstStyle/>
          <a:p>
            <a:pPr algn="ctr"/>
            <a:r>
              <a:rPr sz="800" b="1">
                <a:solidFill>
                  <a:srgbClr val="E2E5EE"/>
                </a:solidFill>
                <a:latin typeface="Arial"/>
              </a:rPr>
              <a:t>02 · THREE PATHS</a:t>
            </a:r>
          </a:p>
        </p:txBody>
      </p:sp>
      <p:sp>
        <p:nvSpPr>
          <p:cNvPr id="3" name="TextBox 2"/>
          <p:cNvSpPr txBox="1"/>
          <p:nvPr/>
        </p:nvSpPr>
        <p:spPr>
          <a:xfrm>
            <a:off x="609904" y="850392"/>
            <a:ext cx="10971885" cy="301752"/>
          </a:xfrm>
          <a:prstGeom prst="rect">
            <a:avLst/>
          </a:prstGeom>
          <a:noFill/>
        </p:spPr>
        <p:txBody>
          <a:bodyPr wrap="square" lIns="0" rIns="0" tIns="0" bIns="0" anchor="t">
            <a:spAutoFit/>
          </a:bodyPr>
          <a:lstStyle/>
          <a:p>
            <a:pPr algn="l">
              <a:lnSpc>
                <a:spcPct val="110000"/>
              </a:lnSpc>
            </a:pPr>
            <a:r>
              <a:rPr sz="1800" b="1">
                <a:solidFill>
                  <a:srgbClr val="18162E"/>
                </a:solidFill>
                <a:latin typeface="Arial"/>
              </a:rPr>
              <a:t>Three mutually exclusive paths, each with a different price, service model, and commercial posture.</a:t>
            </a:r>
          </a:p>
        </p:txBody>
      </p:sp>
      <p:sp>
        <p:nvSpPr>
          <p:cNvPr id="4" name="Rectangle 3"/>
          <p:cNvSpPr/>
          <p:nvPr/>
        </p:nvSpPr>
        <p:spPr>
          <a:xfrm>
            <a:off x="609904" y="1728216"/>
            <a:ext cx="10971885" cy="9525"/>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5" name="Rounded Rectangle 4"/>
          <p:cNvSpPr/>
          <p:nvPr/>
        </p:nvSpPr>
        <p:spPr>
          <a:xfrm>
            <a:off x="609904" y="1911095"/>
            <a:ext cx="3454298" cy="2121408"/>
          </a:xfrm>
          <a:prstGeom prst="roundRect">
            <a:avLst>
              <a:gd name="adj" fmla="val 6000"/>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Rectangle 5"/>
          <p:cNvSpPr/>
          <p:nvPr/>
        </p:nvSpPr>
        <p:spPr>
          <a:xfrm>
            <a:off x="609904" y="1911095"/>
            <a:ext cx="3454298" cy="457200"/>
          </a:xfrm>
          <a:prstGeom prst="rect">
            <a:avLst/>
          </a:prstGeom>
          <a:solidFill>
            <a:srgbClr val="D4D7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7" name="TextBox 6"/>
          <p:cNvSpPr txBox="1"/>
          <p:nvPr/>
        </p:nvSpPr>
        <p:spPr>
          <a:xfrm>
            <a:off x="609904" y="1911095"/>
            <a:ext cx="3454298" cy="457200"/>
          </a:xfrm>
          <a:prstGeom prst="rect">
            <a:avLst/>
          </a:prstGeom>
          <a:noFill/>
        </p:spPr>
        <p:txBody>
          <a:bodyPr wrap="square" anchor="ctr">
            <a:spAutoFit/>
          </a:bodyPr>
          <a:lstStyle/>
          <a:p>
            <a:pPr algn="ctr"/>
            <a:r>
              <a:rPr sz="1400" b="1">
                <a:solidFill>
                  <a:srgbClr val="18162E"/>
                </a:solidFill>
                <a:latin typeface="Arial"/>
              </a:rPr>
              <a:t>Renew flat</a:t>
            </a:r>
          </a:p>
        </p:txBody>
      </p:sp>
      <p:sp>
        <p:nvSpPr>
          <p:cNvPr id="8" name="TextBox 7"/>
          <p:cNvSpPr txBox="1"/>
          <p:nvPr/>
        </p:nvSpPr>
        <p:spPr>
          <a:xfrm>
            <a:off x="811072" y="2505456"/>
            <a:ext cx="3051962" cy="1271016"/>
          </a:xfrm>
          <a:prstGeom prst="rect">
            <a:avLst/>
          </a:prstGeom>
          <a:noFill/>
        </p:spPr>
        <p:txBody>
          <a:bodyPr wrap="square" anchor="t">
            <a:spAutoFit/>
          </a:bodyPr>
          <a:lstStyle/>
          <a:p>
            <a:pPr algn="l">
              <a:lnSpc>
                <a:spcPct val="115000"/>
              </a:lnSpc>
            </a:pPr>
            <a:r>
              <a:rPr sz="1100" b="0">
                <a:solidFill>
                  <a:srgbClr val="18162E"/>
                </a:solidFill>
                <a:latin typeface="Arial"/>
              </a:rPr>
              <a:t>Hold the contract at €840,000 and keep the dedicated CSM and solution architect on the account. Absorb the 20% price ask without changing the pricing basis or the service model. The competing framework agreement stays live as a churn threat into the next renewal cycle.</a:t>
            </a:r>
          </a:p>
        </p:txBody>
      </p:sp>
      <p:sp>
        <p:nvSpPr>
          <p:cNvPr id="9" name="Rounded Rectangle 8"/>
          <p:cNvSpPr/>
          <p:nvPr/>
        </p:nvSpPr>
        <p:spPr>
          <a:xfrm>
            <a:off x="4368698" y="1911095"/>
            <a:ext cx="3454298" cy="2121408"/>
          </a:xfrm>
          <a:prstGeom prst="roundRect">
            <a:avLst>
              <a:gd name="adj" fmla="val 6000"/>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0" name="Rectangle 9"/>
          <p:cNvSpPr/>
          <p:nvPr/>
        </p:nvSpPr>
        <p:spPr>
          <a:xfrm>
            <a:off x="4368698" y="1911095"/>
            <a:ext cx="3454298" cy="457200"/>
          </a:xfrm>
          <a:prstGeom prst="rect">
            <a:avLst/>
          </a:prstGeom>
          <a:solidFill>
            <a:srgbClr val="D4D7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1" name="TextBox 10"/>
          <p:cNvSpPr txBox="1"/>
          <p:nvPr/>
        </p:nvSpPr>
        <p:spPr>
          <a:xfrm>
            <a:off x="4368698" y="1911095"/>
            <a:ext cx="3454298" cy="457200"/>
          </a:xfrm>
          <a:prstGeom prst="rect">
            <a:avLst/>
          </a:prstGeom>
          <a:noFill/>
        </p:spPr>
        <p:txBody>
          <a:bodyPr wrap="square" anchor="ctr">
            <a:spAutoFit/>
          </a:bodyPr>
          <a:lstStyle/>
          <a:p>
            <a:pPr algn="ctr"/>
            <a:r>
              <a:rPr sz="1400" b="1">
                <a:solidFill>
                  <a:srgbClr val="18162E"/>
                </a:solidFill>
                <a:latin typeface="Arial"/>
              </a:rPr>
              <a:t>Consumption reset</a:t>
            </a:r>
          </a:p>
        </p:txBody>
      </p:sp>
      <p:sp>
        <p:nvSpPr>
          <p:cNvPr id="12" name="TextBox 11"/>
          <p:cNvSpPr txBox="1"/>
          <p:nvPr/>
        </p:nvSpPr>
        <p:spPr>
          <a:xfrm>
            <a:off x="4569866" y="2505456"/>
            <a:ext cx="3051962" cy="1271016"/>
          </a:xfrm>
          <a:prstGeom prst="rect">
            <a:avLst/>
          </a:prstGeom>
          <a:noFill/>
        </p:spPr>
        <p:txBody>
          <a:bodyPr wrap="square" anchor="t">
            <a:spAutoFit/>
          </a:bodyPr>
          <a:lstStyle/>
          <a:p>
            <a:pPr algn="l">
              <a:lnSpc>
                <a:spcPct val="115000"/>
              </a:lnSpc>
            </a:pPr>
            <a:r>
              <a:rPr sz="1100" b="0">
                <a:solidFill>
                  <a:srgbClr val="18162E"/>
                </a:solidFill>
                <a:latin typeface="Arial"/>
              </a:rPr>
              <a:t>Restructure from licensed-seat to per-active-seat-per-month pricing, landing Year 1 at roughly €560,000 on today's 8,900 active seats. Retain the dedicated team to run the rebuild motion. Contract expands mechanically as activation recovers toward the 14,200 licensed baseline and across the 144 undeployed stores.</a:t>
            </a:r>
          </a:p>
        </p:txBody>
      </p:sp>
      <p:sp>
        <p:nvSpPr>
          <p:cNvPr id="13" name="Rounded Rectangle 12"/>
          <p:cNvSpPr/>
          <p:nvPr/>
        </p:nvSpPr>
        <p:spPr>
          <a:xfrm>
            <a:off x="8127492" y="1911095"/>
            <a:ext cx="3454298" cy="2121408"/>
          </a:xfrm>
          <a:prstGeom prst="roundRect">
            <a:avLst>
              <a:gd name="adj" fmla="val 6000"/>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4" name="Rectangle 13"/>
          <p:cNvSpPr/>
          <p:nvPr/>
        </p:nvSpPr>
        <p:spPr>
          <a:xfrm>
            <a:off x="8127492" y="1911095"/>
            <a:ext cx="3454298" cy="457200"/>
          </a:xfrm>
          <a:prstGeom prst="rect">
            <a:avLst/>
          </a:prstGeom>
          <a:solidFill>
            <a:srgbClr val="D4D7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5" name="TextBox 14"/>
          <p:cNvSpPr txBox="1"/>
          <p:nvPr/>
        </p:nvSpPr>
        <p:spPr>
          <a:xfrm>
            <a:off x="8127492" y="1911095"/>
            <a:ext cx="3454298" cy="457200"/>
          </a:xfrm>
          <a:prstGeom prst="rect">
            <a:avLst/>
          </a:prstGeom>
          <a:noFill/>
        </p:spPr>
        <p:txBody>
          <a:bodyPr wrap="square" anchor="ctr">
            <a:spAutoFit/>
          </a:bodyPr>
          <a:lstStyle/>
          <a:p>
            <a:pPr algn="ctr"/>
            <a:r>
              <a:rPr sz="1400" b="1">
                <a:solidFill>
                  <a:srgbClr val="18162E"/>
                </a:solidFill>
                <a:latin typeface="Arial"/>
              </a:rPr>
              <a:t>Managed self-serve</a:t>
            </a:r>
          </a:p>
        </p:txBody>
      </p:sp>
      <p:sp>
        <p:nvSpPr>
          <p:cNvPr id="16" name="TextBox 15"/>
          <p:cNvSpPr txBox="1"/>
          <p:nvPr/>
        </p:nvSpPr>
        <p:spPr>
          <a:xfrm>
            <a:off x="8328660" y="2505456"/>
            <a:ext cx="3051962" cy="1271016"/>
          </a:xfrm>
          <a:prstGeom prst="rect">
            <a:avLst/>
          </a:prstGeom>
          <a:noFill/>
        </p:spPr>
        <p:txBody>
          <a:bodyPr wrap="square" anchor="t">
            <a:spAutoFit/>
          </a:bodyPr>
          <a:lstStyle/>
          <a:p>
            <a:pPr algn="l">
              <a:lnSpc>
                <a:spcPct val="115000"/>
              </a:lnSpc>
            </a:pPr>
            <a:r>
              <a:rPr sz="1100" b="0">
                <a:solidFill>
                  <a:srgbClr val="18162E"/>
                </a:solidFill>
                <a:latin typeface="Arial"/>
              </a:rPr>
              <a:t>Migrate Falkstad to the self-serve tier and redeploy the dedicated team to two growth accounts. Applying the comparable account's €180,000 ÷ €510,000 retention ratio to Falkstad implies roughly €297,000 in contract value. Cost to serve falls in line with the €31,000 comparable, but the 144-store expansion surface is forfeited.</a:t>
            </a:r>
          </a:p>
        </p:txBody>
      </p:sp>
      <p:sp>
        <p:nvSpPr>
          <p:cNvPr id="17" name="Rectangle 16"/>
          <p:cNvSpPr/>
          <p:nvPr/>
        </p:nvSpPr>
        <p:spPr>
          <a:xfrm>
            <a:off x="609904" y="4261104"/>
            <a:ext cx="10971885" cy="310896"/>
          </a:xfrm>
          <a:prstGeom prst="rect">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8" name="TextBox 17"/>
          <p:cNvSpPr txBox="1"/>
          <p:nvPr/>
        </p:nvSpPr>
        <p:spPr>
          <a:xfrm>
            <a:off x="609904" y="4261104"/>
            <a:ext cx="2413814" cy="310896"/>
          </a:xfrm>
          <a:prstGeom prst="rect">
            <a:avLst/>
          </a:prstGeom>
          <a:noFill/>
        </p:spPr>
        <p:txBody>
          <a:bodyPr wrap="square" lIns="54000" rIns="54000" tIns="0" bIns="0" anchor="ctr">
            <a:spAutoFit/>
          </a:bodyPr>
          <a:lstStyle/>
          <a:p>
            <a:pPr algn="l"/>
            <a:r>
              <a:rPr sz="1000" b="1">
                <a:solidFill>
                  <a:srgbClr val="E2E5EE"/>
                </a:solidFill>
                <a:latin typeface="Arial"/>
              </a:rPr>
              <a:t>DIMENSION</a:t>
            </a:r>
          </a:p>
        </p:txBody>
      </p:sp>
      <p:sp>
        <p:nvSpPr>
          <p:cNvPr id="19" name="TextBox 18"/>
          <p:cNvSpPr txBox="1"/>
          <p:nvPr/>
        </p:nvSpPr>
        <p:spPr>
          <a:xfrm>
            <a:off x="3023719" y="4261104"/>
            <a:ext cx="2852690" cy="310896"/>
          </a:xfrm>
          <a:prstGeom prst="rect">
            <a:avLst/>
          </a:prstGeom>
          <a:noFill/>
        </p:spPr>
        <p:txBody>
          <a:bodyPr wrap="square" lIns="54000" rIns="54000" tIns="0" bIns="0" anchor="ctr">
            <a:spAutoFit/>
          </a:bodyPr>
          <a:lstStyle/>
          <a:p>
            <a:pPr algn="ctr"/>
            <a:r>
              <a:rPr sz="1000" b="1">
                <a:solidFill>
                  <a:srgbClr val="E2E5EE"/>
                </a:solidFill>
                <a:latin typeface="Arial"/>
              </a:rPr>
              <a:t>RENEW FLAT</a:t>
            </a:r>
          </a:p>
        </p:txBody>
      </p:sp>
      <p:sp>
        <p:nvSpPr>
          <p:cNvPr id="20" name="TextBox 19"/>
          <p:cNvSpPr txBox="1"/>
          <p:nvPr/>
        </p:nvSpPr>
        <p:spPr>
          <a:xfrm>
            <a:off x="5876409" y="4261104"/>
            <a:ext cx="2852690" cy="310896"/>
          </a:xfrm>
          <a:prstGeom prst="rect">
            <a:avLst/>
          </a:prstGeom>
          <a:noFill/>
        </p:spPr>
        <p:txBody>
          <a:bodyPr wrap="square" lIns="54000" rIns="54000" tIns="0" bIns="0" anchor="ctr">
            <a:spAutoFit/>
          </a:bodyPr>
          <a:lstStyle/>
          <a:p>
            <a:pPr algn="ctr"/>
            <a:r>
              <a:rPr sz="1000" b="1">
                <a:solidFill>
                  <a:srgbClr val="E2E5EE"/>
                </a:solidFill>
                <a:latin typeface="Arial"/>
              </a:rPr>
              <a:t>CONSUMPTION RESET</a:t>
            </a:r>
          </a:p>
        </p:txBody>
      </p:sp>
      <p:sp>
        <p:nvSpPr>
          <p:cNvPr id="21" name="TextBox 20"/>
          <p:cNvSpPr txBox="1"/>
          <p:nvPr/>
        </p:nvSpPr>
        <p:spPr>
          <a:xfrm>
            <a:off x="8729100" y="4261104"/>
            <a:ext cx="2852690" cy="310896"/>
          </a:xfrm>
          <a:prstGeom prst="rect">
            <a:avLst/>
          </a:prstGeom>
          <a:noFill/>
        </p:spPr>
        <p:txBody>
          <a:bodyPr wrap="square" lIns="54000" rIns="54000" tIns="0" bIns="0" anchor="ctr">
            <a:spAutoFit/>
          </a:bodyPr>
          <a:lstStyle/>
          <a:p>
            <a:pPr algn="ctr"/>
            <a:r>
              <a:rPr sz="1000" b="1">
                <a:solidFill>
                  <a:srgbClr val="E2E5EE"/>
                </a:solidFill>
                <a:latin typeface="Arial"/>
              </a:rPr>
              <a:t>MANAGED SELF-SERVE</a:t>
            </a:r>
          </a:p>
        </p:txBody>
      </p:sp>
      <p:sp>
        <p:nvSpPr>
          <p:cNvPr id="22" name="TextBox 21"/>
          <p:cNvSpPr txBox="1"/>
          <p:nvPr/>
        </p:nvSpPr>
        <p:spPr>
          <a:xfrm>
            <a:off x="609904" y="4572000"/>
            <a:ext cx="2413814" cy="304038"/>
          </a:xfrm>
          <a:prstGeom prst="rect">
            <a:avLst/>
          </a:prstGeom>
          <a:noFill/>
        </p:spPr>
        <p:txBody>
          <a:bodyPr wrap="square" lIns="54000" rIns="54000" tIns="0" bIns="0" anchor="ctr">
            <a:spAutoFit/>
          </a:bodyPr>
          <a:lstStyle/>
          <a:p>
            <a:pPr algn="l"/>
            <a:r>
              <a:rPr sz="1000" b="1">
                <a:solidFill>
                  <a:srgbClr val="18162E"/>
                </a:solidFill>
                <a:latin typeface="Arial"/>
              </a:rPr>
              <a:t>Year-1 price</a:t>
            </a:r>
          </a:p>
        </p:txBody>
      </p:sp>
      <p:sp>
        <p:nvSpPr>
          <p:cNvPr id="23" name="TextBox 22"/>
          <p:cNvSpPr txBox="1"/>
          <p:nvPr/>
        </p:nvSpPr>
        <p:spPr>
          <a:xfrm>
            <a:off x="3023719" y="4572000"/>
            <a:ext cx="2852690" cy="304038"/>
          </a:xfrm>
          <a:prstGeom prst="rect">
            <a:avLst/>
          </a:prstGeom>
          <a:noFill/>
        </p:spPr>
        <p:txBody>
          <a:bodyPr wrap="square" lIns="54000" rIns="54000" tIns="0" bIns="0" anchor="ctr">
            <a:spAutoFit/>
          </a:bodyPr>
          <a:lstStyle/>
          <a:p>
            <a:pPr algn="ctr"/>
            <a:r>
              <a:rPr sz="1000" b="0">
                <a:solidFill>
                  <a:srgbClr val="18162E"/>
                </a:solidFill>
                <a:latin typeface="Arial"/>
              </a:rPr>
              <a:t>€840,000</a:t>
            </a:r>
          </a:p>
        </p:txBody>
      </p:sp>
      <p:sp>
        <p:nvSpPr>
          <p:cNvPr id="24" name="TextBox 23"/>
          <p:cNvSpPr txBox="1"/>
          <p:nvPr/>
        </p:nvSpPr>
        <p:spPr>
          <a:xfrm>
            <a:off x="5876409" y="4572000"/>
            <a:ext cx="2852690" cy="304038"/>
          </a:xfrm>
          <a:prstGeom prst="rect">
            <a:avLst/>
          </a:prstGeom>
          <a:noFill/>
        </p:spPr>
        <p:txBody>
          <a:bodyPr wrap="square" lIns="54000" rIns="54000" tIns="0" bIns="0" anchor="ctr">
            <a:spAutoFit/>
          </a:bodyPr>
          <a:lstStyle/>
          <a:p>
            <a:pPr algn="ctr"/>
            <a:r>
              <a:rPr sz="1000" b="0">
                <a:solidFill>
                  <a:srgbClr val="18162E"/>
                </a:solidFill>
                <a:latin typeface="Arial"/>
              </a:rPr>
              <a:t>~€560,000</a:t>
            </a:r>
          </a:p>
        </p:txBody>
      </p:sp>
      <p:sp>
        <p:nvSpPr>
          <p:cNvPr id="25" name="TextBox 24"/>
          <p:cNvSpPr txBox="1"/>
          <p:nvPr/>
        </p:nvSpPr>
        <p:spPr>
          <a:xfrm>
            <a:off x="8729100" y="4572000"/>
            <a:ext cx="2852690" cy="304038"/>
          </a:xfrm>
          <a:prstGeom prst="rect">
            <a:avLst/>
          </a:prstGeom>
          <a:noFill/>
        </p:spPr>
        <p:txBody>
          <a:bodyPr wrap="square" lIns="54000" rIns="54000" tIns="0" bIns="0" anchor="ctr">
            <a:spAutoFit/>
          </a:bodyPr>
          <a:lstStyle/>
          <a:p>
            <a:pPr algn="ctr"/>
            <a:r>
              <a:rPr sz="1000" b="0">
                <a:solidFill>
                  <a:srgbClr val="18162E"/>
                </a:solidFill>
                <a:latin typeface="Arial"/>
              </a:rPr>
              <a:t>~€297,000 (proxy)</a:t>
            </a:r>
          </a:p>
        </p:txBody>
      </p:sp>
      <p:sp>
        <p:nvSpPr>
          <p:cNvPr id="26" name="Rectangle 25"/>
          <p:cNvSpPr/>
          <p:nvPr/>
        </p:nvSpPr>
        <p:spPr>
          <a:xfrm>
            <a:off x="609904" y="4876038"/>
            <a:ext cx="10971885" cy="304038"/>
          </a:xfrm>
          <a:prstGeom prst="rect">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7" name="TextBox 26"/>
          <p:cNvSpPr txBox="1"/>
          <p:nvPr/>
        </p:nvSpPr>
        <p:spPr>
          <a:xfrm>
            <a:off x="609904" y="4876038"/>
            <a:ext cx="2413814" cy="304038"/>
          </a:xfrm>
          <a:prstGeom prst="rect">
            <a:avLst/>
          </a:prstGeom>
          <a:noFill/>
        </p:spPr>
        <p:txBody>
          <a:bodyPr wrap="square" lIns="54000" rIns="54000" tIns="0" bIns="0" anchor="ctr">
            <a:spAutoFit/>
          </a:bodyPr>
          <a:lstStyle/>
          <a:p>
            <a:pPr algn="l"/>
            <a:r>
              <a:rPr sz="1000" b="1">
                <a:solidFill>
                  <a:srgbClr val="18162E"/>
                </a:solidFill>
                <a:latin typeface="Arial"/>
              </a:rPr>
              <a:t>Service model</a:t>
            </a:r>
          </a:p>
        </p:txBody>
      </p:sp>
      <p:sp>
        <p:nvSpPr>
          <p:cNvPr id="28" name="TextBox 27"/>
          <p:cNvSpPr txBox="1"/>
          <p:nvPr/>
        </p:nvSpPr>
        <p:spPr>
          <a:xfrm>
            <a:off x="3023719" y="4876038"/>
            <a:ext cx="2852690" cy="304038"/>
          </a:xfrm>
          <a:prstGeom prst="rect">
            <a:avLst/>
          </a:prstGeom>
          <a:noFill/>
        </p:spPr>
        <p:txBody>
          <a:bodyPr wrap="square" lIns="54000" rIns="54000" tIns="0" bIns="0" anchor="ctr">
            <a:spAutoFit/>
          </a:bodyPr>
          <a:lstStyle/>
          <a:p>
            <a:pPr algn="ctr"/>
            <a:r>
              <a:rPr sz="1000" b="0">
                <a:solidFill>
                  <a:srgbClr val="18162E"/>
                </a:solidFill>
                <a:latin typeface="Arial"/>
              </a:rPr>
              <a:t>Dedicated team</a:t>
            </a:r>
          </a:p>
        </p:txBody>
      </p:sp>
      <p:sp>
        <p:nvSpPr>
          <p:cNvPr id="29" name="TextBox 28"/>
          <p:cNvSpPr txBox="1"/>
          <p:nvPr/>
        </p:nvSpPr>
        <p:spPr>
          <a:xfrm>
            <a:off x="5876409" y="4876038"/>
            <a:ext cx="2852690" cy="304038"/>
          </a:xfrm>
          <a:prstGeom prst="rect">
            <a:avLst/>
          </a:prstGeom>
          <a:noFill/>
        </p:spPr>
        <p:txBody>
          <a:bodyPr wrap="square" lIns="54000" rIns="54000" tIns="0" bIns="0" anchor="ctr">
            <a:spAutoFit/>
          </a:bodyPr>
          <a:lstStyle/>
          <a:p>
            <a:pPr algn="ctr"/>
            <a:r>
              <a:rPr sz="1000" b="0">
                <a:solidFill>
                  <a:srgbClr val="18162E"/>
                </a:solidFill>
                <a:latin typeface="Arial"/>
              </a:rPr>
              <a:t>Dedicated team</a:t>
            </a:r>
          </a:p>
        </p:txBody>
      </p:sp>
      <p:sp>
        <p:nvSpPr>
          <p:cNvPr id="30" name="TextBox 29"/>
          <p:cNvSpPr txBox="1"/>
          <p:nvPr/>
        </p:nvSpPr>
        <p:spPr>
          <a:xfrm>
            <a:off x="8729100" y="4876038"/>
            <a:ext cx="2852690" cy="304038"/>
          </a:xfrm>
          <a:prstGeom prst="rect">
            <a:avLst/>
          </a:prstGeom>
          <a:noFill/>
        </p:spPr>
        <p:txBody>
          <a:bodyPr wrap="square" lIns="54000" rIns="54000" tIns="0" bIns="0" anchor="ctr">
            <a:spAutoFit/>
          </a:bodyPr>
          <a:lstStyle/>
          <a:p>
            <a:pPr algn="ctr"/>
            <a:r>
              <a:rPr sz="1000" b="0">
                <a:solidFill>
                  <a:srgbClr val="18162E"/>
                </a:solidFill>
                <a:latin typeface="Arial"/>
              </a:rPr>
              <a:t>Self-serve</a:t>
            </a:r>
          </a:p>
        </p:txBody>
      </p:sp>
      <p:sp>
        <p:nvSpPr>
          <p:cNvPr id="31" name="TextBox 30"/>
          <p:cNvSpPr txBox="1"/>
          <p:nvPr/>
        </p:nvSpPr>
        <p:spPr>
          <a:xfrm>
            <a:off x="609904" y="5180076"/>
            <a:ext cx="2413814" cy="304038"/>
          </a:xfrm>
          <a:prstGeom prst="rect">
            <a:avLst/>
          </a:prstGeom>
          <a:noFill/>
        </p:spPr>
        <p:txBody>
          <a:bodyPr wrap="square" lIns="54000" rIns="54000" tIns="0" bIns="0" anchor="ctr">
            <a:spAutoFit/>
          </a:bodyPr>
          <a:lstStyle/>
          <a:p>
            <a:pPr algn="l"/>
            <a:r>
              <a:rPr sz="1000" b="1">
                <a:solidFill>
                  <a:srgbClr val="18162E"/>
                </a:solidFill>
                <a:latin typeface="Arial"/>
              </a:rPr>
              <a:t>Strategic posture</a:t>
            </a:r>
          </a:p>
        </p:txBody>
      </p:sp>
      <p:sp>
        <p:nvSpPr>
          <p:cNvPr id="32" name="TextBox 31"/>
          <p:cNvSpPr txBox="1"/>
          <p:nvPr/>
        </p:nvSpPr>
        <p:spPr>
          <a:xfrm>
            <a:off x="3023719" y="5180076"/>
            <a:ext cx="2852690" cy="304038"/>
          </a:xfrm>
          <a:prstGeom prst="rect">
            <a:avLst/>
          </a:prstGeom>
          <a:noFill/>
        </p:spPr>
        <p:txBody>
          <a:bodyPr wrap="square" lIns="54000" rIns="54000" tIns="0" bIns="0" anchor="ctr">
            <a:spAutoFit/>
          </a:bodyPr>
          <a:lstStyle/>
          <a:p>
            <a:pPr algn="ctr"/>
            <a:r>
              <a:rPr sz="1000" b="0">
                <a:solidFill>
                  <a:srgbClr val="18162E"/>
                </a:solidFill>
                <a:latin typeface="Arial"/>
              </a:rPr>
              <a:t>Absorb pressure</a:t>
            </a:r>
          </a:p>
        </p:txBody>
      </p:sp>
      <p:sp>
        <p:nvSpPr>
          <p:cNvPr id="33" name="TextBox 32"/>
          <p:cNvSpPr txBox="1"/>
          <p:nvPr/>
        </p:nvSpPr>
        <p:spPr>
          <a:xfrm>
            <a:off x="5876409" y="5180076"/>
            <a:ext cx="2852690" cy="304038"/>
          </a:xfrm>
          <a:prstGeom prst="rect">
            <a:avLst/>
          </a:prstGeom>
          <a:noFill/>
        </p:spPr>
        <p:txBody>
          <a:bodyPr wrap="square" lIns="54000" rIns="54000" tIns="0" bIns="0" anchor="ctr">
            <a:spAutoFit/>
          </a:bodyPr>
          <a:lstStyle/>
          <a:p>
            <a:pPr algn="ctr"/>
            <a:r>
              <a:rPr sz="1000" b="0">
                <a:solidFill>
                  <a:srgbClr val="18162E"/>
                </a:solidFill>
                <a:latin typeface="Arial"/>
              </a:rPr>
              <a:t>Align to usage</a:t>
            </a:r>
          </a:p>
        </p:txBody>
      </p:sp>
      <p:sp>
        <p:nvSpPr>
          <p:cNvPr id="34" name="TextBox 33"/>
          <p:cNvSpPr txBox="1"/>
          <p:nvPr/>
        </p:nvSpPr>
        <p:spPr>
          <a:xfrm>
            <a:off x="8729100" y="5180076"/>
            <a:ext cx="2852690" cy="304038"/>
          </a:xfrm>
          <a:prstGeom prst="rect">
            <a:avLst/>
          </a:prstGeom>
          <a:noFill/>
        </p:spPr>
        <p:txBody>
          <a:bodyPr wrap="square" lIns="54000" rIns="54000" tIns="0" bIns="0" anchor="ctr">
            <a:spAutoFit/>
          </a:bodyPr>
          <a:lstStyle/>
          <a:p>
            <a:pPr algn="ctr"/>
            <a:r>
              <a:rPr sz="1000" b="0">
                <a:solidFill>
                  <a:srgbClr val="18162E"/>
                </a:solidFill>
                <a:latin typeface="Arial"/>
              </a:rPr>
              <a:t>Redeploy team</a:t>
            </a:r>
          </a:p>
        </p:txBody>
      </p:sp>
      <p:sp>
        <p:nvSpPr>
          <p:cNvPr id="35" name="Rectangle 34"/>
          <p:cNvSpPr/>
          <p:nvPr/>
        </p:nvSpPr>
        <p:spPr>
          <a:xfrm>
            <a:off x="609904" y="5484114"/>
            <a:ext cx="10971885" cy="304038"/>
          </a:xfrm>
          <a:prstGeom prst="rect">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6" name="TextBox 35"/>
          <p:cNvSpPr txBox="1"/>
          <p:nvPr/>
        </p:nvSpPr>
        <p:spPr>
          <a:xfrm>
            <a:off x="609904" y="5484114"/>
            <a:ext cx="2413814" cy="304038"/>
          </a:xfrm>
          <a:prstGeom prst="rect">
            <a:avLst/>
          </a:prstGeom>
          <a:noFill/>
        </p:spPr>
        <p:txBody>
          <a:bodyPr wrap="square" lIns="54000" rIns="54000" tIns="0" bIns="0" anchor="ctr">
            <a:spAutoFit/>
          </a:bodyPr>
          <a:lstStyle/>
          <a:p>
            <a:pPr algn="l"/>
            <a:r>
              <a:rPr sz="1000" b="1">
                <a:solidFill>
                  <a:srgbClr val="18162E"/>
                </a:solidFill>
                <a:latin typeface="Arial"/>
              </a:rPr>
              <a:t>Expansion upside</a:t>
            </a:r>
          </a:p>
        </p:txBody>
      </p:sp>
      <p:sp>
        <p:nvSpPr>
          <p:cNvPr id="37" name="TextBox 36"/>
          <p:cNvSpPr txBox="1"/>
          <p:nvPr/>
        </p:nvSpPr>
        <p:spPr>
          <a:xfrm>
            <a:off x="3023719" y="5484114"/>
            <a:ext cx="2852690" cy="304038"/>
          </a:xfrm>
          <a:prstGeom prst="rect">
            <a:avLst/>
          </a:prstGeom>
          <a:noFill/>
        </p:spPr>
        <p:txBody>
          <a:bodyPr wrap="square" lIns="54000" rIns="54000" tIns="0" bIns="0" anchor="ctr">
            <a:spAutoFit/>
          </a:bodyPr>
          <a:lstStyle/>
          <a:p>
            <a:pPr algn="ctr"/>
            <a:r>
              <a:rPr sz="1000" b="0">
                <a:solidFill>
                  <a:srgbClr val="18162E"/>
                </a:solidFill>
                <a:latin typeface="Arial"/>
              </a:rPr>
              <a:t>None — flat contract</a:t>
            </a:r>
          </a:p>
        </p:txBody>
      </p:sp>
      <p:sp>
        <p:nvSpPr>
          <p:cNvPr id="38" name="TextBox 37"/>
          <p:cNvSpPr txBox="1"/>
          <p:nvPr/>
        </p:nvSpPr>
        <p:spPr>
          <a:xfrm>
            <a:off x="5876409" y="5484114"/>
            <a:ext cx="2852690" cy="304038"/>
          </a:xfrm>
          <a:prstGeom prst="rect">
            <a:avLst/>
          </a:prstGeom>
          <a:noFill/>
        </p:spPr>
        <p:txBody>
          <a:bodyPr wrap="square" lIns="54000" rIns="54000" tIns="0" bIns="0" anchor="ctr">
            <a:spAutoFit/>
          </a:bodyPr>
          <a:lstStyle/>
          <a:p>
            <a:pPr algn="ctr"/>
            <a:r>
              <a:rPr sz="1000" b="0">
                <a:solidFill>
                  <a:srgbClr val="18162E"/>
                </a:solidFill>
                <a:latin typeface="Arial"/>
              </a:rPr>
              <a:t>144 stores + activation</a:t>
            </a:r>
          </a:p>
        </p:txBody>
      </p:sp>
      <p:sp>
        <p:nvSpPr>
          <p:cNvPr id="39" name="TextBox 38"/>
          <p:cNvSpPr txBox="1"/>
          <p:nvPr/>
        </p:nvSpPr>
        <p:spPr>
          <a:xfrm>
            <a:off x="8729100" y="5484114"/>
            <a:ext cx="2852690" cy="304038"/>
          </a:xfrm>
          <a:prstGeom prst="rect">
            <a:avLst/>
          </a:prstGeom>
          <a:noFill/>
        </p:spPr>
        <p:txBody>
          <a:bodyPr wrap="square" lIns="54000" rIns="54000" tIns="0" bIns="0" anchor="ctr">
            <a:spAutoFit/>
          </a:bodyPr>
          <a:lstStyle/>
          <a:p>
            <a:pPr algn="ctr"/>
            <a:r>
              <a:rPr sz="1000" b="0">
                <a:solidFill>
                  <a:srgbClr val="18162E"/>
                </a:solidFill>
                <a:latin typeface="Arial"/>
              </a:rPr>
              <a:t>Forfeited</a:t>
            </a:r>
          </a:p>
        </p:txBody>
      </p:sp>
      <p:sp>
        <p:nvSpPr>
          <p:cNvPr id="40" name="TextBox 39"/>
          <p:cNvSpPr txBox="1"/>
          <p:nvPr/>
        </p:nvSpPr>
        <p:spPr>
          <a:xfrm>
            <a:off x="1249984" y="5998464"/>
            <a:ext cx="9691725" cy="310896"/>
          </a:xfrm>
          <a:prstGeom prst="rect">
            <a:avLst/>
          </a:prstGeom>
          <a:noFill/>
        </p:spPr>
        <p:txBody>
          <a:bodyPr wrap="square" anchor="t">
            <a:spAutoFit/>
          </a:bodyPr>
          <a:lstStyle/>
          <a:p>
            <a:pPr algn="l">
              <a:lnSpc>
                <a:spcPct val="120000"/>
              </a:lnSpc>
            </a:pPr>
            <a:r>
              <a:rPr sz="1200" b="0">
                <a:solidFill>
                  <a:srgbClr val="3F3D56"/>
                </a:solidFill>
                <a:latin typeface="Arial"/>
              </a:rPr>
              <a:t>The three paths differ on price, service and posture — the next slide rules out two on substance.</a:t>
            </a:r>
          </a:p>
        </p:txBody>
      </p:sp>
      <p:sp>
        <p:nvSpPr>
          <p:cNvPr id="41" name="TextBox 40"/>
          <p:cNvSpPr txBox="1"/>
          <p:nvPr/>
        </p:nvSpPr>
        <p:spPr>
          <a:xfrm>
            <a:off x="11033150" y="6126480"/>
            <a:ext cx="548640" cy="274320"/>
          </a:xfrm>
          <a:prstGeom prst="rect">
            <a:avLst/>
          </a:prstGeom>
          <a:noFill/>
        </p:spPr>
        <p:txBody>
          <a:bodyPr wrap="square" anchor="b">
            <a:spAutoFit/>
          </a:bodyPr>
          <a:lstStyle/>
          <a:p>
            <a:pPr algn="r"/>
            <a:r>
              <a:rPr sz="900" b="0">
                <a:solidFill>
                  <a:srgbClr val="757891"/>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09904" y="438912"/>
            <a:ext cx="1618721" cy="320040"/>
          </a:xfrm>
          <a:prstGeom prst="roundRect">
            <a:avLst>
              <a:gd name="adj" fmla="val 50000"/>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lIns="137160" rIns="137160" tIns="18288" bIns="18288"/>
          <a:lstStyle/>
          <a:p>
            <a:pPr algn="ctr"/>
            <a:r>
              <a:rPr sz="800" b="1">
                <a:solidFill>
                  <a:srgbClr val="E2E5EE"/>
                </a:solidFill>
                <a:latin typeface="Arial"/>
              </a:rPr>
              <a:t>02 · THREE PATHS</a:t>
            </a:r>
          </a:p>
        </p:txBody>
      </p:sp>
      <p:sp>
        <p:nvSpPr>
          <p:cNvPr id="3" name="TextBox 2"/>
          <p:cNvSpPr txBox="1"/>
          <p:nvPr/>
        </p:nvSpPr>
        <p:spPr>
          <a:xfrm>
            <a:off x="609904" y="850392"/>
            <a:ext cx="10971885" cy="603504"/>
          </a:xfrm>
          <a:prstGeom prst="rect">
            <a:avLst/>
          </a:prstGeom>
          <a:noFill/>
        </p:spPr>
        <p:txBody>
          <a:bodyPr wrap="square" lIns="0" rIns="0" tIns="0" bIns="0" anchor="t">
            <a:spAutoFit/>
          </a:bodyPr>
          <a:lstStyle/>
          <a:p>
            <a:pPr algn="l">
              <a:lnSpc>
                <a:spcPct val="110000"/>
              </a:lnSpc>
            </a:pPr>
            <a:r>
              <a:rPr sz="1800" b="1">
                <a:solidFill>
                  <a:srgbClr val="18162E"/>
                </a:solidFill>
                <a:latin typeface="Arial"/>
              </a:rPr>
              <a:t>A and C are ruled out on substance: flat renewal leaves the churn threat live, self-serve concedes ~65.0% of value.</a:t>
            </a:r>
          </a:p>
        </p:txBody>
      </p:sp>
      <p:sp>
        <p:nvSpPr>
          <p:cNvPr id="4" name="Rectangle 3"/>
          <p:cNvSpPr/>
          <p:nvPr/>
        </p:nvSpPr>
        <p:spPr>
          <a:xfrm>
            <a:off x="609904" y="1728216"/>
            <a:ext cx="10971885" cy="9525"/>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5" name="Rectangle 4"/>
          <p:cNvSpPr/>
          <p:nvPr/>
        </p:nvSpPr>
        <p:spPr>
          <a:xfrm>
            <a:off x="5722803" y="1911095"/>
            <a:ext cx="9509" cy="4105656"/>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Rectangle 5"/>
          <p:cNvSpPr/>
          <p:nvPr/>
        </p:nvSpPr>
        <p:spPr>
          <a:xfrm>
            <a:off x="609904" y="1911095"/>
            <a:ext cx="4984882" cy="274320"/>
          </a:xfrm>
          <a:prstGeom prst="rect">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7" name="TextBox 6"/>
          <p:cNvSpPr txBox="1"/>
          <p:nvPr/>
        </p:nvSpPr>
        <p:spPr>
          <a:xfrm>
            <a:off x="609904" y="1911095"/>
            <a:ext cx="4984882" cy="274320"/>
          </a:xfrm>
          <a:prstGeom prst="rect">
            <a:avLst/>
          </a:prstGeom>
          <a:noFill/>
        </p:spPr>
        <p:txBody>
          <a:bodyPr wrap="none" lIns="109728" rIns="109728" tIns="18288" bIns="18288" anchor="ctr">
            <a:spAutoFit/>
          </a:bodyPr>
          <a:lstStyle/>
          <a:p>
            <a:pPr algn="l">
              <a:lnSpc>
                <a:spcPct val="105000"/>
              </a:lnSpc>
            </a:pPr>
            <a:r>
              <a:rPr sz="900" b="1">
                <a:solidFill>
                  <a:srgbClr val="757891"/>
                </a:solidFill>
                <a:latin typeface="Arial"/>
              </a:rPr>
              <a:t>PATH A VS PATH C</a:t>
            </a:r>
          </a:p>
        </p:txBody>
      </p:sp>
      <p:sp>
        <p:nvSpPr>
          <p:cNvPr id="8" name="Rectangle 7"/>
          <p:cNvSpPr/>
          <p:nvPr/>
        </p:nvSpPr>
        <p:spPr>
          <a:xfrm>
            <a:off x="5850819" y="1911095"/>
            <a:ext cx="5730970" cy="274320"/>
          </a:xfrm>
          <a:prstGeom prst="rect">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9" name="TextBox 8"/>
          <p:cNvSpPr txBox="1"/>
          <p:nvPr/>
        </p:nvSpPr>
        <p:spPr>
          <a:xfrm>
            <a:off x="5850819" y="1911095"/>
            <a:ext cx="5730970" cy="274320"/>
          </a:xfrm>
          <a:prstGeom prst="rect">
            <a:avLst/>
          </a:prstGeom>
          <a:noFill/>
        </p:spPr>
        <p:txBody>
          <a:bodyPr wrap="none" lIns="109728" rIns="109728" tIns="18288" bIns="18288" anchor="ctr">
            <a:spAutoFit/>
          </a:bodyPr>
          <a:lstStyle/>
          <a:p>
            <a:pPr algn="l">
              <a:lnSpc>
                <a:spcPct val="105000"/>
              </a:lnSpc>
            </a:pPr>
            <a:r>
              <a:rPr sz="900" b="1">
                <a:solidFill>
                  <a:srgbClr val="757891"/>
                </a:solidFill>
                <a:latin typeface="Arial"/>
              </a:rPr>
              <a:t>WHY NEITHER FITS</a:t>
            </a:r>
          </a:p>
        </p:txBody>
      </p:sp>
      <p:sp>
        <p:nvSpPr>
          <p:cNvPr id="10" name="Rectangle 9"/>
          <p:cNvSpPr/>
          <p:nvPr/>
        </p:nvSpPr>
        <p:spPr>
          <a:xfrm>
            <a:off x="609904" y="2583180"/>
            <a:ext cx="4984882" cy="292608"/>
          </a:xfrm>
          <a:prstGeom prst="rect">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1" name="TextBox 10"/>
          <p:cNvSpPr txBox="1"/>
          <p:nvPr/>
        </p:nvSpPr>
        <p:spPr>
          <a:xfrm>
            <a:off x="612648" y="2583180"/>
            <a:ext cx="1783080" cy="292608"/>
          </a:xfrm>
          <a:prstGeom prst="rect">
            <a:avLst/>
          </a:prstGeom>
          <a:noFill/>
        </p:spPr>
        <p:txBody>
          <a:bodyPr wrap="none" lIns="109728" rIns="109728" tIns="18288" bIns="18288" anchor="ctr">
            <a:spAutoFit/>
          </a:bodyPr>
          <a:lstStyle/>
          <a:p>
            <a:pPr algn="l">
              <a:lnSpc>
                <a:spcPct val="105000"/>
              </a:lnSpc>
            </a:pPr>
            <a:r>
              <a:rPr sz="900" b="1">
                <a:solidFill>
                  <a:srgbClr val="E2E5EE"/>
                </a:solidFill>
                <a:latin typeface="Arial"/>
              </a:rPr>
              <a:t>DIMENSION</a:t>
            </a:r>
          </a:p>
        </p:txBody>
      </p:sp>
      <p:sp>
        <p:nvSpPr>
          <p:cNvPr id="12" name="TextBox 11"/>
          <p:cNvSpPr txBox="1"/>
          <p:nvPr/>
        </p:nvSpPr>
        <p:spPr>
          <a:xfrm>
            <a:off x="2395728" y="2583180"/>
            <a:ext cx="1600200" cy="292608"/>
          </a:xfrm>
          <a:prstGeom prst="rect">
            <a:avLst/>
          </a:prstGeom>
          <a:noFill/>
        </p:spPr>
        <p:txBody>
          <a:bodyPr wrap="none" lIns="109728" rIns="109728" tIns="18288" bIns="18288" anchor="ctr">
            <a:spAutoFit/>
          </a:bodyPr>
          <a:lstStyle/>
          <a:p>
            <a:pPr algn="r">
              <a:lnSpc>
                <a:spcPct val="105000"/>
              </a:lnSpc>
            </a:pPr>
            <a:r>
              <a:rPr sz="900" b="1">
                <a:solidFill>
                  <a:srgbClr val="E2E5EE"/>
                </a:solidFill>
                <a:latin typeface="Arial"/>
              </a:rPr>
              <a:t>PATH A (FLAT)</a:t>
            </a:r>
          </a:p>
        </p:txBody>
      </p:sp>
      <p:sp>
        <p:nvSpPr>
          <p:cNvPr id="13" name="TextBox 12"/>
          <p:cNvSpPr txBox="1"/>
          <p:nvPr/>
        </p:nvSpPr>
        <p:spPr>
          <a:xfrm>
            <a:off x="3995928" y="2583180"/>
            <a:ext cx="1600200" cy="292608"/>
          </a:xfrm>
          <a:prstGeom prst="rect">
            <a:avLst/>
          </a:prstGeom>
          <a:noFill/>
        </p:spPr>
        <p:txBody>
          <a:bodyPr wrap="none" lIns="109728" rIns="109728" tIns="18288" bIns="18288" anchor="ctr">
            <a:spAutoFit/>
          </a:bodyPr>
          <a:lstStyle/>
          <a:p>
            <a:pPr algn="r">
              <a:lnSpc>
                <a:spcPct val="105000"/>
              </a:lnSpc>
            </a:pPr>
            <a:r>
              <a:rPr sz="900" b="1">
                <a:solidFill>
                  <a:srgbClr val="E2E5EE"/>
                </a:solidFill>
                <a:latin typeface="Arial"/>
              </a:rPr>
              <a:t>PATH C (SELF-SERVE)</a:t>
            </a:r>
          </a:p>
        </p:txBody>
      </p:sp>
      <p:sp>
        <p:nvSpPr>
          <p:cNvPr id="14" name="TextBox 13"/>
          <p:cNvSpPr txBox="1"/>
          <p:nvPr/>
        </p:nvSpPr>
        <p:spPr>
          <a:xfrm>
            <a:off x="612648" y="2875788"/>
            <a:ext cx="1783080" cy="713232"/>
          </a:xfrm>
          <a:prstGeom prst="rect">
            <a:avLst/>
          </a:prstGeom>
          <a:noFill/>
        </p:spPr>
        <p:txBody>
          <a:bodyPr wrap="square" lIns="109728" rIns="109728" tIns="18288" bIns="18288" anchor="ctr">
            <a:spAutoFit/>
          </a:bodyPr>
          <a:lstStyle/>
          <a:p>
            <a:pPr algn="l">
              <a:lnSpc>
                <a:spcPct val="105000"/>
              </a:lnSpc>
            </a:pPr>
            <a:r>
              <a:rPr sz="1000" b="1">
                <a:solidFill>
                  <a:srgbClr val="18162E"/>
                </a:solidFill>
                <a:latin typeface="Arial"/>
              </a:rPr>
              <a:t>Year-1 price</a:t>
            </a:r>
          </a:p>
        </p:txBody>
      </p:sp>
      <p:sp>
        <p:nvSpPr>
          <p:cNvPr id="15" name="TextBox 14"/>
          <p:cNvSpPr txBox="1"/>
          <p:nvPr/>
        </p:nvSpPr>
        <p:spPr>
          <a:xfrm>
            <a:off x="2395728" y="2875788"/>
            <a:ext cx="1600200" cy="713232"/>
          </a:xfrm>
          <a:prstGeom prst="rect">
            <a:avLst/>
          </a:prstGeom>
          <a:noFill/>
        </p:spPr>
        <p:txBody>
          <a:bodyPr wrap="none" lIns="109728" rIns="109728" tIns="18288" bIns="18288" anchor="ctr">
            <a:spAutoFit/>
          </a:bodyPr>
          <a:lstStyle/>
          <a:p>
            <a:pPr algn="r">
              <a:lnSpc>
                <a:spcPct val="105000"/>
              </a:lnSpc>
            </a:pPr>
            <a:r>
              <a:rPr sz="1000" b="0">
                <a:solidFill>
                  <a:srgbClr val="3F3D56"/>
                </a:solidFill>
                <a:latin typeface="Arial"/>
              </a:rPr>
              <a:t>€840,000</a:t>
            </a:r>
          </a:p>
        </p:txBody>
      </p:sp>
      <p:sp>
        <p:nvSpPr>
          <p:cNvPr id="16" name="TextBox 15"/>
          <p:cNvSpPr txBox="1"/>
          <p:nvPr/>
        </p:nvSpPr>
        <p:spPr>
          <a:xfrm>
            <a:off x="3995928" y="2875788"/>
            <a:ext cx="1600200" cy="713232"/>
          </a:xfrm>
          <a:prstGeom prst="rect">
            <a:avLst/>
          </a:prstGeom>
          <a:noFill/>
        </p:spPr>
        <p:txBody>
          <a:bodyPr wrap="none" lIns="109728" rIns="109728" tIns="18288" bIns="18288" anchor="ctr">
            <a:spAutoFit/>
          </a:bodyPr>
          <a:lstStyle/>
          <a:p>
            <a:pPr algn="r">
              <a:lnSpc>
                <a:spcPct val="105000"/>
              </a:lnSpc>
            </a:pPr>
            <a:r>
              <a:rPr sz="1000" b="0">
                <a:solidFill>
                  <a:srgbClr val="3F3D56"/>
                </a:solidFill>
                <a:latin typeface="Arial"/>
              </a:rPr>
              <a:t>~€297,000 (proxy)</a:t>
            </a:r>
          </a:p>
        </p:txBody>
      </p:sp>
      <p:sp>
        <p:nvSpPr>
          <p:cNvPr id="17" name="Rectangle 16"/>
          <p:cNvSpPr/>
          <p:nvPr/>
        </p:nvSpPr>
        <p:spPr>
          <a:xfrm>
            <a:off x="609904" y="3589020"/>
            <a:ext cx="4984882" cy="713232"/>
          </a:xfrm>
          <a:prstGeom prst="rect">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8" name="TextBox 17"/>
          <p:cNvSpPr txBox="1"/>
          <p:nvPr/>
        </p:nvSpPr>
        <p:spPr>
          <a:xfrm>
            <a:off x="612648" y="3589020"/>
            <a:ext cx="1783080" cy="713232"/>
          </a:xfrm>
          <a:prstGeom prst="rect">
            <a:avLst/>
          </a:prstGeom>
          <a:noFill/>
        </p:spPr>
        <p:txBody>
          <a:bodyPr wrap="square" lIns="109728" rIns="109728" tIns="18288" bIns="18288" anchor="ctr">
            <a:spAutoFit/>
          </a:bodyPr>
          <a:lstStyle/>
          <a:p>
            <a:pPr algn="l">
              <a:lnSpc>
                <a:spcPct val="105000"/>
              </a:lnSpc>
            </a:pPr>
            <a:r>
              <a:rPr sz="1000" b="1">
                <a:solidFill>
                  <a:srgbClr val="18162E"/>
                </a:solidFill>
                <a:latin typeface="Arial"/>
              </a:rPr>
              <a:t>Activation gap</a:t>
            </a:r>
          </a:p>
        </p:txBody>
      </p:sp>
      <p:sp>
        <p:nvSpPr>
          <p:cNvPr id="19" name="TextBox 18"/>
          <p:cNvSpPr txBox="1"/>
          <p:nvPr/>
        </p:nvSpPr>
        <p:spPr>
          <a:xfrm>
            <a:off x="2395728" y="3589020"/>
            <a:ext cx="1600200" cy="713232"/>
          </a:xfrm>
          <a:prstGeom prst="rect">
            <a:avLst/>
          </a:prstGeom>
          <a:noFill/>
        </p:spPr>
        <p:txBody>
          <a:bodyPr wrap="none" lIns="109728" rIns="109728" tIns="18288" bIns="18288" anchor="ctr">
            <a:spAutoFit/>
          </a:bodyPr>
          <a:lstStyle/>
          <a:p>
            <a:pPr algn="r">
              <a:lnSpc>
                <a:spcPct val="105000"/>
              </a:lnSpc>
            </a:pPr>
            <a:r>
              <a:rPr sz="1000" b="0">
                <a:solidFill>
                  <a:srgbClr val="3F3D56"/>
                </a:solidFill>
                <a:latin typeface="Arial"/>
              </a:rPr>
              <a:t>Untouched</a:t>
            </a:r>
          </a:p>
        </p:txBody>
      </p:sp>
      <p:sp>
        <p:nvSpPr>
          <p:cNvPr id="20" name="TextBox 19"/>
          <p:cNvSpPr txBox="1"/>
          <p:nvPr/>
        </p:nvSpPr>
        <p:spPr>
          <a:xfrm>
            <a:off x="3995928" y="3589020"/>
            <a:ext cx="1600200" cy="713232"/>
          </a:xfrm>
          <a:prstGeom prst="rect">
            <a:avLst/>
          </a:prstGeom>
          <a:noFill/>
        </p:spPr>
        <p:txBody>
          <a:bodyPr wrap="none" lIns="109728" rIns="109728" tIns="18288" bIns="18288" anchor="ctr">
            <a:spAutoFit/>
          </a:bodyPr>
          <a:lstStyle/>
          <a:p>
            <a:pPr algn="r">
              <a:lnSpc>
                <a:spcPct val="105000"/>
              </a:lnSpc>
            </a:pPr>
            <a:r>
              <a:rPr sz="1000" b="0">
                <a:solidFill>
                  <a:srgbClr val="3F3D56"/>
                </a:solidFill>
                <a:latin typeface="Arial"/>
              </a:rPr>
              <a:t>Untouched</a:t>
            </a:r>
          </a:p>
        </p:txBody>
      </p:sp>
      <p:sp>
        <p:nvSpPr>
          <p:cNvPr id="21" name="TextBox 20"/>
          <p:cNvSpPr txBox="1"/>
          <p:nvPr/>
        </p:nvSpPr>
        <p:spPr>
          <a:xfrm>
            <a:off x="612648" y="4302252"/>
            <a:ext cx="1783080" cy="713232"/>
          </a:xfrm>
          <a:prstGeom prst="rect">
            <a:avLst/>
          </a:prstGeom>
          <a:noFill/>
        </p:spPr>
        <p:txBody>
          <a:bodyPr wrap="square" lIns="109728" rIns="109728" tIns="18288" bIns="18288" anchor="ctr">
            <a:spAutoFit/>
          </a:bodyPr>
          <a:lstStyle/>
          <a:p>
            <a:pPr algn="l">
              <a:lnSpc>
                <a:spcPct val="105000"/>
              </a:lnSpc>
            </a:pPr>
            <a:r>
              <a:rPr sz="1000" b="1">
                <a:solidFill>
                  <a:srgbClr val="18162E"/>
                </a:solidFill>
                <a:latin typeface="Arial"/>
              </a:rPr>
              <a:t>Framework-vendor threat</a:t>
            </a:r>
          </a:p>
        </p:txBody>
      </p:sp>
      <p:sp>
        <p:nvSpPr>
          <p:cNvPr id="22" name="TextBox 21"/>
          <p:cNvSpPr txBox="1"/>
          <p:nvPr/>
        </p:nvSpPr>
        <p:spPr>
          <a:xfrm>
            <a:off x="2395728" y="4302252"/>
            <a:ext cx="1600200" cy="713232"/>
          </a:xfrm>
          <a:prstGeom prst="rect">
            <a:avLst/>
          </a:prstGeom>
          <a:noFill/>
        </p:spPr>
        <p:txBody>
          <a:bodyPr wrap="none" lIns="109728" rIns="109728" tIns="18288" bIns="18288" anchor="ctr">
            <a:spAutoFit/>
          </a:bodyPr>
          <a:lstStyle/>
          <a:p>
            <a:pPr algn="r">
              <a:lnSpc>
                <a:spcPct val="105000"/>
              </a:lnSpc>
            </a:pPr>
            <a:r>
              <a:rPr sz="1000" b="0">
                <a:solidFill>
                  <a:srgbClr val="3F3D56"/>
                </a:solidFill>
                <a:latin typeface="Arial"/>
              </a:rPr>
              <a:t>Live</a:t>
            </a:r>
          </a:p>
        </p:txBody>
      </p:sp>
      <p:sp>
        <p:nvSpPr>
          <p:cNvPr id="23" name="TextBox 22"/>
          <p:cNvSpPr txBox="1"/>
          <p:nvPr/>
        </p:nvSpPr>
        <p:spPr>
          <a:xfrm>
            <a:off x="3995928" y="4302252"/>
            <a:ext cx="1600200" cy="713232"/>
          </a:xfrm>
          <a:prstGeom prst="rect">
            <a:avLst/>
          </a:prstGeom>
          <a:noFill/>
        </p:spPr>
        <p:txBody>
          <a:bodyPr wrap="none" lIns="109728" rIns="109728" tIns="18288" bIns="18288" anchor="ctr">
            <a:spAutoFit/>
          </a:bodyPr>
          <a:lstStyle/>
          <a:p>
            <a:pPr algn="r">
              <a:lnSpc>
                <a:spcPct val="105000"/>
              </a:lnSpc>
            </a:pPr>
            <a:r>
              <a:rPr sz="1000" b="0">
                <a:solidFill>
                  <a:srgbClr val="3F3D56"/>
                </a:solidFill>
                <a:latin typeface="Arial"/>
              </a:rPr>
              <a:t>Ceded</a:t>
            </a:r>
          </a:p>
        </p:txBody>
      </p:sp>
      <p:sp>
        <p:nvSpPr>
          <p:cNvPr id="24" name="Rectangle 23"/>
          <p:cNvSpPr/>
          <p:nvPr/>
        </p:nvSpPr>
        <p:spPr>
          <a:xfrm>
            <a:off x="609904" y="5015483"/>
            <a:ext cx="4984882" cy="713232"/>
          </a:xfrm>
          <a:prstGeom prst="rect">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5" name="TextBox 24"/>
          <p:cNvSpPr txBox="1"/>
          <p:nvPr/>
        </p:nvSpPr>
        <p:spPr>
          <a:xfrm>
            <a:off x="612648" y="5015483"/>
            <a:ext cx="1783080" cy="713232"/>
          </a:xfrm>
          <a:prstGeom prst="rect">
            <a:avLst/>
          </a:prstGeom>
          <a:noFill/>
        </p:spPr>
        <p:txBody>
          <a:bodyPr wrap="square" lIns="109728" rIns="109728" tIns="18288" bIns="18288" anchor="ctr">
            <a:spAutoFit/>
          </a:bodyPr>
          <a:lstStyle/>
          <a:p>
            <a:pPr algn="l">
              <a:lnSpc>
                <a:spcPct val="105000"/>
              </a:lnSpc>
            </a:pPr>
            <a:r>
              <a:rPr sz="1000" b="1">
                <a:solidFill>
                  <a:srgbClr val="18162E"/>
                </a:solidFill>
                <a:latin typeface="Arial"/>
              </a:rPr>
              <a:t>144-store upside</a:t>
            </a:r>
          </a:p>
        </p:txBody>
      </p:sp>
      <p:sp>
        <p:nvSpPr>
          <p:cNvPr id="26" name="TextBox 25"/>
          <p:cNvSpPr txBox="1"/>
          <p:nvPr/>
        </p:nvSpPr>
        <p:spPr>
          <a:xfrm>
            <a:off x="2395728" y="5015483"/>
            <a:ext cx="1600200" cy="713232"/>
          </a:xfrm>
          <a:prstGeom prst="rect">
            <a:avLst/>
          </a:prstGeom>
          <a:noFill/>
        </p:spPr>
        <p:txBody>
          <a:bodyPr wrap="none" lIns="109728" rIns="109728" tIns="18288" bIns="18288" anchor="ctr">
            <a:spAutoFit/>
          </a:bodyPr>
          <a:lstStyle/>
          <a:p>
            <a:pPr algn="r">
              <a:lnSpc>
                <a:spcPct val="105000"/>
              </a:lnSpc>
            </a:pPr>
            <a:r>
              <a:rPr sz="1000" b="0">
                <a:solidFill>
                  <a:srgbClr val="3F3D56"/>
                </a:solidFill>
                <a:latin typeface="Arial"/>
              </a:rPr>
              <a:t>No mechanism</a:t>
            </a:r>
          </a:p>
        </p:txBody>
      </p:sp>
      <p:sp>
        <p:nvSpPr>
          <p:cNvPr id="27" name="TextBox 26"/>
          <p:cNvSpPr txBox="1"/>
          <p:nvPr/>
        </p:nvSpPr>
        <p:spPr>
          <a:xfrm>
            <a:off x="3995928" y="5015483"/>
            <a:ext cx="1600200" cy="713232"/>
          </a:xfrm>
          <a:prstGeom prst="rect">
            <a:avLst/>
          </a:prstGeom>
          <a:noFill/>
        </p:spPr>
        <p:txBody>
          <a:bodyPr wrap="none" lIns="109728" rIns="109728" tIns="18288" bIns="18288" anchor="ctr">
            <a:spAutoFit/>
          </a:bodyPr>
          <a:lstStyle/>
          <a:p>
            <a:pPr algn="r">
              <a:lnSpc>
                <a:spcPct val="105000"/>
              </a:lnSpc>
            </a:pPr>
            <a:r>
              <a:rPr sz="1000" b="0">
                <a:solidFill>
                  <a:srgbClr val="3F3D56"/>
                </a:solidFill>
                <a:latin typeface="Arial"/>
              </a:rPr>
              <a:t>Forfeited</a:t>
            </a:r>
          </a:p>
        </p:txBody>
      </p:sp>
      <p:sp>
        <p:nvSpPr>
          <p:cNvPr id="28" name="Rectangle 27"/>
          <p:cNvSpPr/>
          <p:nvPr/>
        </p:nvSpPr>
        <p:spPr>
          <a:xfrm>
            <a:off x="609904" y="5728716"/>
            <a:ext cx="4984882" cy="9525"/>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9" name="TextBox 28"/>
          <p:cNvSpPr txBox="1"/>
          <p:nvPr/>
        </p:nvSpPr>
        <p:spPr>
          <a:xfrm>
            <a:off x="5850819" y="2583180"/>
            <a:ext cx="402336" cy="219456"/>
          </a:xfrm>
          <a:prstGeom prst="rect">
            <a:avLst/>
          </a:prstGeom>
          <a:noFill/>
        </p:spPr>
        <p:txBody>
          <a:bodyPr wrap="none" lIns="0" rIns="0" tIns="18288" bIns="18288" anchor="t">
            <a:spAutoFit/>
          </a:bodyPr>
          <a:lstStyle/>
          <a:p>
            <a:pPr algn="l">
              <a:lnSpc>
                <a:spcPct val="105000"/>
              </a:lnSpc>
            </a:pPr>
            <a:r>
              <a:rPr sz="1300" b="1">
                <a:solidFill>
                  <a:srgbClr val="4F46E5"/>
                </a:solidFill>
                <a:latin typeface="Arial"/>
              </a:rPr>
              <a:t>01</a:t>
            </a:r>
          </a:p>
        </p:txBody>
      </p:sp>
      <p:sp>
        <p:nvSpPr>
          <p:cNvPr id="30" name="TextBox 29"/>
          <p:cNvSpPr txBox="1"/>
          <p:nvPr/>
        </p:nvSpPr>
        <p:spPr>
          <a:xfrm>
            <a:off x="6253155" y="2583180"/>
            <a:ext cx="5328634" cy="219456"/>
          </a:xfrm>
          <a:prstGeom prst="rect">
            <a:avLst/>
          </a:prstGeom>
          <a:noFill/>
        </p:spPr>
        <p:txBody>
          <a:bodyPr wrap="none" lIns="0" rIns="0" tIns="18288" bIns="18288" anchor="t">
            <a:spAutoFit/>
          </a:bodyPr>
          <a:lstStyle/>
          <a:p>
            <a:pPr algn="l">
              <a:lnSpc>
                <a:spcPct val="105000"/>
              </a:lnSpc>
            </a:pPr>
            <a:r>
              <a:rPr sz="1100" b="1">
                <a:solidFill>
                  <a:srgbClr val="18162E"/>
                </a:solidFill>
                <a:latin typeface="Arial"/>
              </a:rPr>
              <a:t>Path A — churn deferred</a:t>
            </a:r>
          </a:p>
        </p:txBody>
      </p:sp>
      <p:sp>
        <p:nvSpPr>
          <p:cNvPr id="31" name="TextBox 30"/>
          <p:cNvSpPr txBox="1"/>
          <p:nvPr/>
        </p:nvSpPr>
        <p:spPr>
          <a:xfrm>
            <a:off x="6253155" y="2802636"/>
            <a:ext cx="5328634" cy="402335"/>
          </a:xfrm>
          <a:prstGeom prst="rect">
            <a:avLst/>
          </a:prstGeom>
          <a:noFill/>
        </p:spPr>
        <p:txBody>
          <a:bodyPr wrap="square" lIns="0" rIns="0" tIns="18288" bIns="18288" anchor="t">
            <a:spAutoFit/>
          </a:bodyPr>
          <a:lstStyle/>
          <a:p>
            <a:pPr algn="l">
              <a:lnSpc>
                <a:spcPct val="120000"/>
              </a:lnSpc>
            </a:pPr>
            <a:r>
              <a:rPr sz="1000" b="0">
                <a:solidFill>
                  <a:srgbClr val="3F3D56"/>
                </a:solidFill>
                <a:latin typeface="Arial"/>
              </a:rPr>
              <a:t>Flat renewal at €840,000 absorbs the 20% discount ask without touching activation, and leaves the parent-group framework vendor as a live churn threat at the next cycle.</a:t>
            </a:r>
          </a:p>
        </p:txBody>
      </p:sp>
      <p:sp>
        <p:nvSpPr>
          <p:cNvPr id="32" name="TextBox 31"/>
          <p:cNvSpPr txBox="1"/>
          <p:nvPr/>
        </p:nvSpPr>
        <p:spPr>
          <a:xfrm>
            <a:off x="5850819" y="3899916"/>
            <a:ext cx="402336" cy="219456"/>
          </a:xfrm>
          <a:prstGeom prst="rect">
            <a:avLst/>
          </a:prstGeom>
          <a:noFill/>
        </p:spPr>
        <p:txBody>
          <a:bodyPr wrap="none" lIns="0" rIns="0" tIns="18288" bIns="18288" anchor="t">
            <a:spAutoFit/>
          </a:bodyPr>
          <a:lstStyle/>
          <a:p>
            <a:pPr algn="l">
              <a:lnSpc>
                <a:spcPct val="105000"/>
              </a:lnSpc>
            </a:pPr>
            <a:r>
              <a:rPr sz="1300" b="1">
                <a:solidFill>
                  <a:srgbClr val="4F46E5"/>
                </a:solidFill>
                <a:latin typeface="Arial"/>
              </a:rPr>
              <a:t>02</a:t>
            </a:r>
          </a:p>
        </p:txBody>
      </p:sp>
      <p:sp>
        <p:nvSpPr>
          <p:cNvPr id="33" name="TextBox 32"/>
          <p:cNvSpPr txBox="1"/>
          <p:nvPr/>
        </p:nvSpPr>
        <p:spPr>
          <a:xfrm>
            <a:off x="6253155" y="3899916"/>
            <a:ext cx="5328634" cy="219456"/>
          </a:xfrm>
          <a:prstGeom prst="rect">
            <a:avLst/>
          </a:prstGeom>
          <a:noFill/>
        </p:spPr>
        <p:txBody>
          <a:bodyPr wrap="none" lIns="0" rIns="0" tIns="18288" bIns="18288" anchor="t">
            <a:spAutoFit/>
          </a:bodyPr>
          <a:lstStyle/>
          <a:p>
            <a:pPr algn="l">
              <a:lnSpc>
                <a:spcPct val="105000"/>
              </a:lnSpc>
            </a:pPr>
            <a:r>
              <a:rPr sz="1100" b="1">
                <a:solidFill>
                  <a:srgbClr val="18162E"/>
                </a:solidFill>
                <a:latin typeface="Arial"/>
              </a:rPr>
              <a:t>Path C — value ceded</a:t>
            </a:r>
          </a:p>
        </p:txBody>
      </p:sp>
      <p:sp>
        <p:nvSpPr>
          <p:cNvPr id="34" name="TextBox 33"/>
          <p:cNvSpPr txBox="1"/>
          <p:nvPr/>
        </p:nvSpPr>
        <p:spPr>
          <a:xfrm>
            <a:off x="6253155" y="4119372"/>
            <a:ext cx="5328634" cy="402335"/>
          </a:xfrm>
          <a:prstGeom prst="rect">
            <a:avLst/>
          </a:prstGeom>
          <a:noFill/>
        </p:spPr>
        <p:txBody>
          <a:bodyPr wrap="square" lIns="0" rIns="0" tIns="18288" bIns="18288" anchor="t">
            <a:spAutoFit/>
          </a:bodyPr>
          <a:lstStyle/>
          <a:p>
            <a:pPr algn="l">
              <a:lnSpc>
                <a:spcPct val="120000"/>
              </a:lnSpc>
            </a:pPr>
            <a:r>
              <a:rPr sz="1000" b="0">
                <a:solidFill>
                  <a:srgbClr val="3F3D56"/>
                </a:solidFill>
                <a:latin typeface="Arial"/>
              </a:rPr>
              <a:t>Applying the comparable account's €180k-on-€510k ratio to Falkstad implies roughly €297,000 — a 64.7% concession — and forfeits the 144-store expansion surface.</a:t>
            </a:r>
          </a:p>
        </p:txBody>
      </p:sp>
      <p:sp>
        <p:nvSpPr>
          <p:cNvPr id="35" name="TextBox 34"/>
          <p:cNvSpPr txBox="1"/>
          <p:nvPr/>
        </p:nvSpPr>
        <p:spPr>
          <a:xfrm>
            <a:off x="5850819" y="5216652"/>
            <a:ext cx="402336" cy="219456"/>
          </a:xfrm>
          <a:prstGeom prst="rect">
            <a:avLst/>
          </a:prstGeom>
          <a:noFill/>
        </p:spPr>
        <p:txBody>
          <a:bodyPr wrap="none" lIns="0" rIns="0" tIns="18288" bIns="18288" anchor="t">
            <a:spAutoFit/>
          </a:bodyPr>
          <a:lstStyle/>
          <a:p>
            <a:pPr algn="l">
              <a:lnSpc>
                <a:spcPct val="105000"/>
              </a:lnSpc>
            </a:pPr>
            <a:r>
              <a:rPr sz="1300" b="1">
                <a:solidFill>
                  <a:srgbClr val="4F46E5"/>
                </a:solidFill>
                <a:latin typeface="Arial"/>
              </a:rPr>
              <a:t>03</a:t>
            </a:r>
          </a:p>
        </p:txBody>
      </p:sp>
      <p:sp>
        <p:nvSpPr>
          <p:cNvPr id="36" name="TextBox 35"/>
          <p:cNvSpPr txBox="1"/>
          <p:nvPr/>
        </p:nvSpPr>
        <p:spPr>
          <a:xfrm>
            <a:off x="6253155" y="5216652"/>
            <a:ext cx="5328634" cy="219456"/>
          </a:xfrm>
          <a:prstGeom prst="rect">
            <a:avLst/>
          </a:prstGeom>
          <a:noFill/>
        </p:spPr>
        <p:txBody>
          <a:bodyPr wrap="none" lIns="0" rIns="0" tIns="18288" bIns="18288" anchor="t">
            <a:spAutoFit/>
          </a:bodyPr>
          <a:lstStyle/>
          <a:p>
            <a:pPr algn="l">
              <a:lnSpc>
                <a:spcPct val="105000"/>
              </a:lnSpc>
            </a:pPr>
            <a:r>
              <a:rPr sz="1100" b="1">
                <a:solidFill>
                  <a:srgbClr val="18162E"/>
                </a:solidFill>
                <a:latin typeface="Arial"/>
              </a:rPr>
              <a:t>Both — same usage problem</a:t>
            </a:r>
          </a:p>
        </p:txBody>
      </p:sp>
      <p:sp>
        <p:nvSpPr>
          <p:cNvPr id="37" name="TextBox 36"/>
          <p:cNvSpPr txBox="1"/>
          <p:nvPr/>
        </p:nvSpPr>
        <p:spPr>
          <a:xfrm>
            <a:off x="6253155" y="5436108"/>
            <a:ext cx="5328634" cy="402335"/>
          </a:xfrm>
          <a:prstGeom prst="rect">
            <a:avLst/>
          </a:prstGeom>
          <a:noFill/>
        </p:spPr>
        <p:txBody>
          <a:bodyPr wrap="square" lIns="0" rIns="0" tIns="18288" bIns="18288" anchor="t">
            <a:spAutoFit/>
          </a:bodyPr>
          <a:lstStyle/>
          <a:p>
            <a:pPr algn="l">
              <a:lnSpc>
                <a:spcPct val="120000"/>
              </a:lnSpc>
            </a:pPr>
            <a:r>
              <a:rPr sz="1000" b="0">
                <a:solidFill>
                  <a:srgbClr val="3F3D56"/>
                </a:solidFill>
                <a:latin typeface="Arial"/>
              </a:rPr>
              <a:t>Neither path changes what Falkstad actually gets from Lumen Rota. The activation gap remains, and price moves without a mechanism to rebuild it.</a:t>
            </a:r>
          </a:p>
        </p:txBody>
      </p:sp>
      <p:sp>
        <p:nvSpPr>
          <p:cNvPr id="38" name="TextBox 37"/>
          <p:cNvSpPr txBox="1"/>
          <p:nvPr/>
        </p:nvSpPr>
        <p:spPr>
          <a:xfrm>
            <a:off x="609904" y="6144768"/>
            <a:ext cx="10331805" cy="256032"/>
          </a:xfrm>
          <a:prstGeom prst="rect">
            <a:avLst/>
          </a:prstGeom>
          <a:noFill/>
        </p:spPr>
        <p:txBody>
          <a:bodyPr wrap="square" lIns="0" rIns="0" anchor="b">
            <a:spAutoFit/>
          </a:bodyPr>
          <a:lstStyle/>
          <a:p>
            <a:pPr algn="l">
              <a:lnSpc>
                <a:spcPct val="120000"/>
              </a:lnSpc>
            </a:pPr>
            <a:r>
              <a:rPr sz="900" b="0">
                <a:solidFill>
                  <a:srgbClr val="757891"/>
                </a:solidFill>
                <a:latin typeface="Arial"/>
              </a:rPr>
              <a:t>Path C figure is a directional proxy based on one comparable account; not a Falkstad-specific estimate.</a:t>
            </a:r>
          </a:p>
        </p:txBody>
      </p:sp>
      <p:sp>
        <p:nvSpPr>
          <p:cNvPr id="39" name="TextBox 38"/>
          <p:cNvSpPr txBox="1"/>
          <p:nvPr/>
        </p:nvSpPr>
        <p:spPr>
          <a:xfrm>
            <a:off x="11033150" y="6126480"/>
            <a:ext cx="548640" cy="274320"/>
          </a:xfrm>
          <a:prstGeom prst="rect">
            <a:avLst/>
          </a:prstGeom>
          <a:noFill/>
        </p:spPr>
        <p:txBody>
          <a:bodyPr wrap="square" anchor="b">
            <a:spAutoFit/>
          </a:bodyPr>
          <a:lstStyle/>
          <a:p>
            <a:pPr algn="r"/>
            <a:r>
              <a:rPr sz="900" b="0">
                <a:solidFill>
                  <a:srgbClr val="757891"/>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09904" y="438912"/>
            <a:ext cx="1573270" cy="320040"/>
          </a:xfrm>
          <a:prstGeom prst="roundRect">
            <a:avLst>
              <a:gd name="adj" fmla="val 50000"/>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lIns="137160" rIns="137160" tIns="18288" bIns="18288"/>
          <a:lstStyle/>
          <a:p>
            <a:pPr algn="ctr"/>
            <a:r>
              <a:rPr sz="800" b="1">
                <a:solidFill>
                  <a:srgbClr val="E2E5EE"/>
                </a:solidFill>
                <a:latin typeface="Arial"/>
              </a:rPr>
              <a:t>03 · RESET/BUILD</a:t>
            </a:r>
          </a:p>
        </p:txBody>
      </p:sp>
      <p:sp>
        <p:nvSpPr>
          <p:cNvPr id="3" name="TextBox 2"/>
          <p:cNvSpPr txBox="1"/>
          <p:nvPr/>
        </p:nvSpPr>
        <p:spPr>
          <a:xfrm>
            <a:off x="609904" y="850392"/>
            <a:ext cx="10971885" cy="301752"/>
          </a:xfrm>
          <a:prstGeom prst="rect">
            <a:avLst/>
          </a:prstGeom>
          <a:noFill/>
        </p:spPr>
        <p:txBody>
          <a:bodyPr wrap="square" lIns="0" rIns="0" tIns="0" bIns="0" anchor="t">
            <a:spAutoFit/>
          </a:bodyPr>
          <a:lstStyle/>
          <a:p>
            <a:pPr algn="l">
              <a:lnSpc>
                <a:spcPct val="110000"/>
              </a:lnSpc>
            </a:pPr>
            <a:r>
              <a:rPr sz="1800" b="1">
                <a:solidFill>
                  <a:srgbClr val="18162E"/>
                </a:solidFill>
                <a:latin typeface="Arial"/>
              </a:rPr>
              <a:t>Reset to consumption pricing at €560K; rebuild across activation and the 144 undeployed stores.</a:t>
            </a:r>
          </a:p>
        </p:txBody>
      </p:sp>
      <p:sp>
        <p:nvSpPr>
          <p:cNvPr id="4" name="Rectangle 3"/>
          <p:cNvSpPr/>
          <p:nvPr/>
        </p:nvSpPr>
        <p:spPr>
          <a:xfrm>
            <a:off x="609904" y="1728216"/>
            <a:ext cx="10971885" cy="9525"/>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5" name="Rounded Rectangle 4"/>
          <p:cNvSpPr/>
          <p:nvPr/>
        </p:nvSpPr>
        <p:spPr>
          <a:xfrm>
            <a:off x="609904" y="1911095"/>
            <a:ext cx="3547567" cy="2103120"/>
          </a:xfrm>
          <a:prstGeom prst="roundRect">
            <a:avLst>
              <a:gd name="adj" fmla="val 6000"/>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756208" y="2057400"/>
            <a:ext cx="1952975" cy="237744"/>
          </a:xfrm>
          <a:prstGeom prst="rect">
            <a:avLst/>
          </a:prstGeom>
          <a:noFill/>
        </p:spPr>
        <p:txBody>
          <a:bodyPr wrap="square" anchor="t">
            <a:spAutoFit/>
          </a:bodyPr>
          <a:lstStyle/>
          <a:p>
            <a:pPr algn="l"/>
            <a:r>
              <a:rPr sz="1100" b="0">
                <a:solidFill>
                  <a:srgbClr val="757891"/>
                </a:solidFill>
                <a:latin typeface="Arial"/>
              </a:rPr>
              <a:t>01</a:t>
            </a:r>
          </a:p>
        </p:txBody>
      </p:sp>
      <p:sp>
        <p:nvSpPr>
          <p:cNvPr id="7" name="TextBox 6"/>
          <p:cNvSpPr txBox="1"/>
          <p:nvPr/>
        </p:nvSpPr>
        <p:spPr>
          <a:xfrm>
            <a:off x="1012240" y="2313432"/>
            <a:ext cx="2998927" cy="379476"/>
          </a:xfrm>
          <a:prstGeom prst="rect">
            <a:avLst/>
          </a:prstGeom>
          <a:noFill/>
        </p:spPr>
        <p:txBody>
          <a:bodyPr wrap="square" anchor="t">
            <a:spAutoFit/>
          </a:bodyPr>
          <a:lstStyle/>
          <a:p>
            <a:pPr algn="l">
              <a:lnSpc>
                <a:spcPct val="105000"/>
              </a:lnSpc>
            </a:pPr>
            <a:r>
              <a:rPr sz="1800" b="1">
                <a:solidFill>
                  <a:srgbClr val="18162E"/>
                </a:solidFill>
                <a:latin typeface="Arial"/>
              </a:rPr>
              <a:t>Pricing basis</a:t>
            </a:r>
          </a:p>
        </p:txBody>
      </p:sp>
      <p:sp>
        <p:nvSpPr>
          <p:cNvPr id="8" name="Rectangle 7"/>
          <p:cNvSpPr/>
          <p:nvPr/>
        </p:nvSpPr>
        <p:spPr>
          <a:xfrm>
            <a:off x="756208" y="2350008"/>
            <a:ext cx="146304" cy="146304"/>
          </a:xfrm>
          <a:prstGeom prst="rect">
            <a:avLst/>
          </a:prstGeom>
          <a:solidFill>
            <a:srgbClr val="4F46E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9" name="TextBox 8"/>
          <p:cNvSpPr txBox="1"/>
          <p:nvPr/>
        </p:nvSpPr>
        <p:spPr>
          <a:xfrm>
            <a:off x="756208" y="2747772"/>
            <a:ext cx="3254959" cy="493776"/>
          </a:xfrm>
          <a:prstGeom prst="rect">
            <a:avLst/>
          </a:prstGeom>
          <a:noFill/>
        </p:spPr>
        <p:txBody>
          <a:bodyPr wrap="square" anchor="t">
            <a:spAutoFit/>
          </a:bodyPr>
          <a:lstStyle/>
          <a:p>
            <a:pPr algn="l">
              <a:lnSpc>
                <a:spcPct val="120000"/>
              </a:lnSpc>
            </a:pPr>
            <a:r>
              <a:rPr sz="1100" b="1">
                <a:solidFill>
                  <a:srgbClr val="18162E"/>
                </a:solidFill>
                <a:latin typeface="Arial"/>
              </a:rPr>
              <a:t>Move from licensed-seat to per-active-seat monthly pricing.</a:t>
            </a:r>
          </a:p>
        </p:txBody>
      </p:sp>
      <p:sp>
        <p:nvSpPr>
          <p:cNvPr id="10" name="TextBox 9"/>
          <p:cNvSpPr txBox="1"/>
          <p:nvPr/>
        </p:nvSpPr>
        <p:spPr>
          <a:xfrm>
            <a:off x="756208" y="3278124"/>
            <a:ext cx="3254959" cy="589787"/>
          </a:xfrm>
          <a:prstGeom prst="rect">
            <a:avLst/>
          </a:prstGeom>
          <a:noFill/>
        </p:spPr>
        <p:txBody>
          <a:bodyPr wrap="square" anchor="t">
            <a:spAutoFit/>
          </a:bodyPr>
          <a:lstStyle/>
          <a:p>
            <a:pPr algn="l">
              <a:lnSpc>
                <a:spcPct val="120000"/>
              </a:lnSpc>
            </a:pPr>
            <a:r>
              <a:rPr sz="1100" b="0">
                <a:solidFill>
                  <a:srgbClr val="757891"/>
                </a:solidFill>
                <a:latin typeface="Arial"/>
              </a:rPr>
              <a:t>Aligns every euro to usage Falkstad actually gets, resetting Year-1 to €560K.</a:t>
            </a:r>
          </a:p>
        </p:txBody>
      </p:sp>
      <p:sp>
        <p:nvSpPr>
          <p:cNvPr id="11" name="Rounded Rectangle 10"/>
          <p:cNvSpPr/>
          <p:nvPr/>
        </p:nvSpPr>
        <p:spPr>
          <a:xfrm>
            <a:off x="4322064" y="1911095"/>
            <a:ext cx="3547567" cy="2103120"/>
          </a:xfrm>
          <a:prstGeom prst="roundRect">
            <a:avLst>
              <a:gd name="adj" fmla="val 6000"/>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2" name="TextBox 11"/>
          <p:cNvSpPr txBox="1"/>
          <p:nvPr/>
        </p:nvSpPr>
        <p:spPr>
          <a:xfrm>
            <a:off x="4468368" y="2057400"/>
            <a:ext cx="1952975" cy="237744"/>
          </a:xfrm>
          <a:prstGeom prst="rect">
            <a:avLst/>
          </a:prstGeom>
          <a:noFill/>
        </p:spPr>
        <p:txBody>
          <a:bodyPr wrap="square" anchor="t">
            <a:spAutoFit/>
          </a:bodyPr>
          <a:lstStyle/>
          <a:p>
            <a:pPr algn="l"/>
            <a:r>
              <a:rPr sz="1100" b="0">
                <a:solidFill>
                  <a:srgbClr val="757891"/>
                </a:solidFill>
                <a:latin typeface="Arial"/>
              </a:rPr>
              <a:t>02</a:t>
            </a:r>
          </a:p>
        </p:txBody>
      </p:sp>
      <p:sp>
        <p:nvSpPr>
          <p:cNvPr id="13" name="TextBox 12"/>
          <p:cNvSpPr txBox="1"/>
          <p:nvPr/>
        </p:nvSpPr>
        <p:spPr>
          <a:xfrm>
            <a:off x="4724400" y="2313432"/>
            <a:ext cx="2998927" cy="379476"/>
          </a:xfrm>
          <a:prstGeom prst="rect">
            <a:avLst/>
          </a:prstGeom>
          <a:noFill/>
        </p:spPr>
        <p:txBody>
          <a:bodyPr wrap="square" anchor="t">
            <a:spAutoFit/>
          </a:bodyPr>
          <a:lstStyle/>
          <a:p>
            <a:pPr algn="l">
              <a:lnSpc>
                <a:spcPct val="105000"/>
              </a:lnSpc>
            </a:pPr>
            <a:r>
              <a:rPr sz="1800" b="1">
                <a:solidFill>
                  <a:srgbClr val="18162E"/>
                </a:solidFill>
                <a:latin typeface="Arial"/>
              </a:rPr>
              <a:t>Service model</a:t>
            </a:r>
          </a:p>
        </p:txBody>
      </p:sp>
      <p:sp>
        <p:nvSpPr>
          <p:cNvPr id="14" name="Rectangle 13"/>
          <p:cNvSpPr/>
          <p:nvPr/>
        </p:nvSpPr>
        <p:spPr>
          <a:xfrm>
            <a:off x="4468368" y="2350008"/>
            <a:ext cx="146304" cy="146304"/>
          </a:xfrm>
          <a:prstGeom prst="rect">
            <a:avLst/>
          </a:prstGeom>
          <a:solidFill>
            <a:srgbClr val="4F46E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5" name="TextBox 14"/>
          <p:cNvSpPr txBox="1"/>
          <p:nvPr/>
        </p:nvSpPr>
        <p:spPr>
          <a:xfrm>
            <a:off x="4468368" y="2747772"/>
            <a:ext cx="3254959" cy="493776"/>
          </a:xfrm>
          <a:prstGeom prst="rect">
            <a:avLst/>
          </a:prstGeom>
          <a:noFill/>
        </p:spPr>
        <p:txBody>
          <a:bodyPr wrap="square" anchor="t">
            <a:spAutoFit/>
          </a:bodyPr>
          <a:lstStyle/>
          <a:p>
            <a:pPr algn="l">
              <a:lnSpc>
                <a:spcPct val="120000"/>
              </a:lnSpc>
            </a:pPr>
            <a:r>
              <a:rPr sz="1100" b="1">
                <a:solidFill>
                  <a:srgbClr val="18162E"/>
                </a:solidFill>
                <a:latin typeface="Arial"/>
              </a:rPr>
              <a:t>Retain the dedicated CSM and solution architect on account.</a:t>
            </a:r>
          </a:p>
        </p:txBody>
      </p:sp>
      <p:sp>
        <p:nvSpPr>
          <p:cNvPr id="16" name="TextBox 15"/>
          <p:cNvSpPr txBox="1"/>
          <p:nvPr/>
        </p:nvSpPr>
        <p:spPr>
          <a:xfrm>
            <a:off x="4468368" y="3278124"/>
            <a:ext cx="3254959" cy="589787"/>
          </a:xfrm>
          <a:prstGeom prst="rect">
            <a:avLst/>
          </a:prstGeom>
          <a:noFill/>
        </p:spPr>
        <p:txBody>
          <a:bodyPr wrap="square" anchor="t">
            <a:spAutoFit/>
          </a:bodyPr>
          <a:lstStyle/>
          <a:p>
            <a:pPr algn="l">
              <a:lnSpc>
                <a:spcPct val="120000"/>
              </a:lnSpc>
            </a:pPr>
            <a:r>
              <a:rPr sz="1100" b="0">
                <a:solidFill>
                  <a:srgbClr val="757891"/>
                </a:solidFill>
                <a:latin typeface="Arial"/>
              </a:rPr>
              <a:t>The €96K team runs the gated recovery motion that unlocks activation.</a:t>
            </a:r>
          </a:p>
        </p:txBody>
      </p:sp>
      <p:sp>
        <p:nvSpPr>
          <p:cNvPr id="17" name="Rounded Rectangle 16"/>
          <p:cNvSpPr/>
          <p:nvPr/>
        </p:nvSpPr>
        <p:spPr>
          <a:xfrm>
            <a:off x="8034223" y="1911095"/>
            <a:ext cx="3547567" cy="2103120"/>
          </a:xfrm>
          <a:prstGeom prst="roundRect">
            <a:avLst>
              <a:gd name="adj" fmla="val 6000"/>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8" name="TextBox 17"/>
          <p:cNvSpPr txBox="1"/>
          <p:nvPr/>
        </p:nvSpPr>
        <p:spPr>
          <a:xfrm>
            <a:off x="8180527" y="2057400"/>
            <a:ext cx="1952975" cy="237744"/>
          </a:xfrm>
          <a:prstGeom prst="rect">
            <a:avLst/>
          </a:prstGeom>
          <a:noFill/>
        </p:spPr>
        <p:txBody>
          <a:bodyPr wrap="square" anchor="t">
            <a:spAutoFit/>
          </a:bodyPr>
          <a:lstStyle/>
          <a:p>
            <a:pPr algn="l"/>
            <a:r>
              <a:rPr sz="1100" b="0">
                <a:solidFill>
                  <a:srgbClr val="757891"/>
                </a:solidFill>
                <a:latin typeface="Arial"/>
              </a:rPr>
              <a:t>03</a:t>
            </a:r>
          </a:p>
        </p:txBody>
      </p:sp>
      <p:sp>
        <p:nvSpPr>
          <p:cNvPr id="19" name="TextBox 18"/>
          <p:cNvSpPr txBox="1"/>
          <p:nvPr/>
        </p:nvSpPr>
        <p:spPr>
          <a:xfrm>
            <a:off x="8436559" y="2313432"/>
            <a:ext cx="2998927" cy="379476"/>
          </a:xfrm>
          <a:prstGeom prst="rect">
            <a:avLst/>
          </a:prstGeom>
          <a:noFill/>
        </p:spPr>
        <p:txBody>
          <a:bodyPr wrap="square" anchor="t">
            <a:spAutoFit/>
          </a:bodyPr>
          <a:lstStyle/>
          <a:p>
            <a:pPr algn="l">
              <a:lnSpc>
                <a:spcPct val="105000"/>
              </a:lnSpc>
            </a:pPr>
            <a:r>
              <a:rPr sz="1800" b="1">
                <a:solidFill>
                  <a:srgbClr val="18162E"/>
                </a:solidFill>
                <a:latin typeface="Arial"/>
              </a:rPr>
              <a:t>Expansion trigger</a:t>
            </a:r>
          </a:p>
        </p:txBody>
      </p:sp>
      <p:sp>
        <p:nvSpPr>
          <p:cNvPr id="20" name="Rectangle 19"/>
          <p:cNvSpPr/>
          <p:nvPr/>
        </p:nvSpPr>
        <p:spPr>
          <a:xfrm>
            <a:off x="8180527" y="2350008"/>
            <a:ext cx="146304" cy="146304"/>
          </a:xfrm>
          <a:prstGeom prst="rect">
            <a:avLst/>
          </a:prstGeom>
          <a:solidFill>
            <a:srgbClr val="4F46E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1" name="TextBox 20"/>
          <p:cNvSpPr txBox="1"/>
          <p:nvPr/>
        </p:nvSpPr>
        <p:spPr>
          <a:xfrm>
            <a:off x="8180527" y="2747772"/>
            <a:ext cx="3254959" cy="493776"/>
          </a:xfrm>
          <a:prstGeom prst="rect">
            <a:avLst/>
          </a:prstGeom>
          <a:noFill/>
        </p:spPr>
        <p:txBody>
          <a:bodyPr wrap="square" anchor="t">
            <a:spAutoFit/>
          </a:bodyPr>
          <a:lstStyle/>
          <a:p>
            <a:pPr algn="l">
              <a:lnSpc>
                <a:spcPct val="120000"/>
              </a:lnSpc>
            </a:pPr>
            <a:r>
              <a:rPr sz="1100" b="1">
                <a:solidFill>
                  <a:srgbClr val="18162E"/>
                </a:solidFill>
                <a:latin typeface="Arial"/>
              </a:rPr>
              <a:t>Tie contract growth to activation and the 144 undeployed stores.</a:t>
            </a:r>
          </a:p>
        </p:txBody>
      </p:sp>
      <p:sp>
        <p:nvSpPr>
          <p:cNvPr id="22" name="TextBox 21"/>
          <p:cNvSpPr txBox="1"/>
          <p:nvPr/>
        </p:nvSpPr>
        <p:spPr>
          <a:xfrm>
            <a:off x="8180527" y="3278124"/>
            <a:ext cx="3254959" cy="589787"/>
          </a:xfrm>
          <a:prstGeom prst="rect">
            <a:avLst/>
          </a:prstGeom>
          <a:noFill/>
        </p:spPr>
        <p:txBody>
          <a:bodyPr wrap="square" anchor="t">
            <a:spAutoFit/>
          </a:bodyPr>
          <a:lstStyle/>
          <a:p>
            <a:pPr algn="l">
              <a:lnSpc>
                <a:spcPct val="120000"/>
              </a:lnSpc>
            </a:pPr>
            <a:r>
              <a:rPr sz="1100" b="0">
                <a:solidFill>
                  <a:srgbClr val="757891"/>
                </a:solidFill>
                <a:latin typeface="Arial"/>
              </a:rPr>
              <a:t>Every new active seat and every new store deployment adds revenue mechanically.</a:t>
            </a:r>
          </a:p>
        </p:txBody>
      </p:sp>
      <p:sp>
        <p:nvSpPr>
          <p:cNvPr id="23" name="TextBox 22"/>
          <p:cNvSpPr txBox="1"/>
          <p:nvPr/>
        </p:nvSpPr>
        <p:spPr>
          <a:xfrm>
            <a:off x="609904" y="4197096"/>
            <a:ext cx="10971885" cy="228600"/>
          </a:xfrm>
          <a:prstGeom prst="rect">
            <a:avLst/>
          </a:prstGeom>
          <a:noFill/>
        </p:spPr>
        <p:txBody>
          <a:bodyPr wrap="square" anchor="t">
            <a:spAutoFit/>
          </a:bodyPr>
          <a:lstStyle/>
          <a:p>
            <a:pPr algn="l"/>
            <a:r>
              <a:rPr sz="1000" b="1">
                <a:solidFill>
                  <a:srgbClr val="18162E"/>
                </a:solidFill>
                <a:latin typeface="Arial"/>
              </a:rPr>
              <a:t>UNPACKING THE PRICING ASK</a:t>
            </a:r>
          </a:p>
        </p:txBody>
      </p:sp>
      <p:sp>
        <p:nvSpPr>
          <p:cNvPr id="24" name="Rounded Rectangle 23"/>
          <p:cNvSpPr/>
          <p:nvPr/>
        </p:nvSpPr>
        <p:spPr>
          <a:xfrm>
            <a:off x="609904" y="4471416"/>
            <a:ext cx="5833369" cy="1389156"/>
          </a:xfrm>
          <a:prstGeom prst="roundRect">
            <a:avLst>
              <a:gd name="adj" fmla="val 6000"/>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5" name="TextBox 24"/>
          <p:cNvSpPr txBox="1"/>
          <p:nvPr/>
        </p:nvSpPr>
        <p:spPr>
          <a:xfrm>
            <a:off x="884224" y="4636007"/>
            <a:ext cx="1761576" cy="219456"/>
          </a:xfrm>
          <a:prstGeom prst="rect">
            <a:avLst/>
          </a:prstGeom>
          <a:noFill/>
        </p:spPr>
        <p:txBody>
          <a:bodyPr wrap="square" anchor="t">
            <a:spAutoFit/>
          </a:bodyPr>
          <a:lstStyle/>
          <a:p>
            <a:pPr algn="ctr"/>
            <a:r>
              <a:rPr sz="1000" b="1">
                <a:solidFill>
                  <a:srgbClr val="757891"/>
                </a:solidFill>
                <a:latin typeface="Arial"/>
              </a:rPr>
              <a:t>TODAY</a:t>
            </a:r>
          </a:p>
        </p:txBody>
      </p:sp>
      <p:sp>
        <p:nvSpPr>
          <p:cNvPr id="26" name="TextBox 25"/>
          <p:cNvSpPr txBox="1"/>
          <p:nvPr/>
        </p:nvSpPr>
        <p:spPr>
          <a:xfrm>
            <a:off x="884224" y="4873751"/>
            <a:ext cx="1761576" cy="803940"/>
          </a:xfrm>
          <a:prstGeom prst="rect">
            <a:avLst/>
          </a:prstGeom>
          <a:noFill/>
        </p:spPr>
        <p:txBody>
          <a:bodyPr wrap="square" anchor="ctr">
            <a:spAutoFit/>
          </a:bodyPr>
          <a:lstStyle/>
          <a:p>
            <a:pPr algn="ctr">
              <a:lnSpc>
                <a:spcPct val="100000"/>
              </a:lnSpc>
            </a:pPr>
            <a:r>
              <a:rPr sz="2800" b="1">
                <a:solidFill>
                  <a:srgbClr val="18162E"/>
                </a:solidFill>
                <a:latin typeface="Arial"/>
              </a:rPr>
              <a:t>€840K</a:t>
            </a:r>
          </a:p>
        </p:txBody>
      </p:sp>
      <p:sp>
        <p:nvSpPr>
          <p:cNvPr id="27" name="TextBox 26"/>
          <p:cNvSpPr txBox="1"/>
          <p:nvPr/>
        </p:nvSpPr>
        <p:spPr>
          <a:xfrm>
            <a:off x="2554361" y="4873751"/>
            <a:ext cx="201168" cy="803940"/>
          </a:xfrm>
          <a:prstGeom prst="rect">
            <a:avLst/>
          </a:prstGeom>
          <a:noFill/>
        </p:spPr>
        <p:txBody>
          <a:bodyPr wrap="square" anchor="ctr">
            <a:spAutoFit/>
          </a:bodyPr>
          <a:lstStyle/>
          <a:p>
            <a:pPr algn="ctr"/>
            <a:r>
              <a:rPr sz="1800" b="0">
                <a:solidFill>
                  <a:srgbClr val="4F46E5"/>
                </a:solidFill>
                <a:latin typeface="Arial"/>
              </a:rPr>
              <a:t>→</a:t>
            </a:r>
          </a:p>
        </p:txBody>
      </p:sp>
      <p:sp>
        <p:nvSpPr>
          <p:cNvPr id="28" name="TextBox 27"/>
          <p:cNvSpPr txBox="1"/>
          <p:nvPr/>
        </p:nvSpPr>
        <p:spPr>
          <a:xfrm>
            <a:off x="2645801" y="4636007"/>
            <a:ext cx="1761576" cy="219456"/>
          </a:xfrm>
          <a:prstGeom prst="rect">
            <a:avLst/>
          </a:prstGeom>
          <a:noFill/>
        </p:spPr>
        <p:txBody>
          <a:bodyPr wrap="square" anchor="t">
            <a:spAutoFit/>
          </a:bodyPr>
          <a:lstStyle/>
          <a:p>
            <a:pPr algn="ctr"/>
            <a:r>
              <a:rPr sz="1000" b="1">
                <a:solidFill>
                  <a:srgbClr val="757891"/>
                </a:solidFill>
                <a:latin typeface="Arial"/>
              </a:rPr>
              <a:t>YEAR 1 RESET</a:t>
            </a:r>
          </a:p>
        </p:txBody>
      </p:sp>
      <p:sp>
        <p:nvSpPr>
          <p:cNvPr id="29" name="TextBox 28"/>
          <p:cNvSpPr txBox="1"/>
          <p:nvPr/>
        </p:nvSpPr>
        <p:spPr>
          <a:xfrm>
            <a:off x="2645801" y="4873751"/>
            <a:ext cx="1761576" cy="803940"/>
          </a:xfrm>
          <a:prstGeom prst="rect">
            <a:avLst/>
          </a:prstGeom>
          <a:noFill/>
        </p:spPr>
        <p:txBody>
          <a:bodyPr wrap="square" anchor="ctr">
            <a:spAutoFit/>
          </a:bodyPr>
          <a:lstStyle/>
          <a:p>
            <a:pPr algn="ctr">
              <a:lnSpc>
                <a:spcPct val="100000"/>
              </a:lnSpc>
            </a:pPr>
            <a:r>
              <a:rPr sz="2800" b="1">
                <a:solidFill>
                  <a:srgbClr val="18162E"/>
                </a:solidFill>
                <a:latin typeface="Arial"/>
              </a:rPr>
              <a:t>€560K</a:t>
            </a:r>
          </a:p>
        </p:txBody>
      </p:sp>
      <p:sp>
        <p:nvSpPr>
          <p:cNvPr id="30" name="TextBox 29"/>
          <p:cNvSpPr txBox="1"/>
          <p:nvPr/>
        </p:nvSpPr>
        <p:spPr>
          <a:xfrm>
            <a:off x="4315937" y="4873751"/>
            <a:ext cx="201168" cy="803940"/>
          </a:xfrm>
          <a:prstGeom prst="rect">
            <a:avLst/>
          </a:prstGeom>
          <a:noFill/>
        </p:spPr>
        <p:txBody>
          <a:bodyPr wrap="square" anchor="ctr">
            <a:spAutoFit/>
          </a:bodyPr>
          <a:lstStyle/>
          <a:p>
            <a:pPr algn="ctr"/>
            <a:r>
              <a:rPr sz="1800" b="0">
                <a:solidFill>
                  <a:srgbClr val="4F46E5"/>
                </a:solidFill>
                <a:latin typeface="Arial"/>
              </a:rPr>
              <a:t>→</a:t>
            </a:r>
          </a:p>
        </p:txBody>
      </p:sp>
      <p:sp>
        <p:nvSpPr>
          <p:cNvPr id="31" name="TextBox 30"/>
          <p:cNvSpPr txBox="1"/>
          <p:nvPr/>
        </p:nvSpPr>
        <p:spPr>
          <a:xfrm>
            <a:off x="4407377" y="4636007"/>
            <a:ext cx="1761576" cy="219456"/>
          </a:xfrm>
          <a:prstGeom prst="rect">
            <a:avLst/>
          </a:prstGeom>
          <a:noFill/>
        </p:spPr>
        <p:txBody>
          <a:bodyPr wrap="square" anchor="t">
            <a:spAutoFit/>
          </a:bodyPr>
          <a:lstStyle/>
          <a:p>
            <a:pPr algn="ctr"/>
            <a:r>
              <a:rPr sz="1000" b="1">
                <a:solidFill>
                  <a:srgbClr val="757891"/>
                </a:solidFill>
                <a:latin typeface="Arial"/>
              </a:rPr>
              <a:t>PER ACTIVE SEAT</a:t>
            </a:r>
          </a:p>
        </p:txBody>
      </p:sp>
      <p:sp>
        <p:nvSpPr>
          <p:cNvPr id="32" name="TextBox 31"/>
          <p:cNvSpPr txBox="1"/>
          <p:nvPr/>
        </p:nvSpPr>
        <p:spPr>
          <a:xfrm>
            <a:off x="4407377" y="4873751"/>
            <a:ext cx="1761576" cy="803940"/>
          </a:xfrm>
          <a:prstGeom prst="rect">
            <a:avLst/>
          </a:prstGeom>
          <a:noFill/>
        </p:spPr>
        <p:txBody>
          <a:bodyPr wrap="square" anchor="ctr">
            <a:spAutoFit/>
          </a:bodyPr>
          <a:lstStyle/>
          <a:p>
            <a:pPr algn="ctr">
              <a:lnSpc>
                <a:spcPct val="100000"/>
              </a:lnSpc>
            </a:pPr>
            <a:r>
              <a:rPr sz="2800" b="1">
                <a:solidFill>
                  <a:srgbClr val="18162E"/>
                </a:solidFill>
                <a:latin typeface="Arial"/>
              </a:rPr>
              <a:t>€5.24 / mo</a:t>
            </a:r>
          </a:p>
        </p:txBody>
      </p:sp>
      <p:sp>
        <p:nvSpPr>
          <p:cNvPr id="33" name="TextBox 32"/>
          <p:cNvSpPr txBox="1"/>
          <p:nvPr/>
        </p:nvSpPr>
        <p:spPr>
          <a:xfrm>
            <a:off x="609904" y="5980176"/>
            <a:ext cx="5833369" cy="274320"/>
          </a:xfrm>
          <a:prstGeom prst="rect">
            <a:avLst/>
          </a:prstGeom>
          <a:noFill/>
        </p:spPr>
        <p:txBody>
          <a:bodyPr wrap="square" anchor="t">
            <a:spAutoFit/>
          </a:bodyPr>
          <a:lstStyle/>
          <a:p>
            <a:pPr algn="ctr"/>
            <a:r>
              <a:rPr sz="900" b="0">
                <a:solidFill>
                  <a:srgbClr val="757891"/>
                </a:solidFill>
                <a:latin typeface="Arial"/>
              </a:rPr>
              <a:t>Reset takes today's €840K to €560K in Year 1, priced at €5.24 per active seat per month against 8,900 active seats.</a:t>
            </a:r>
          </a:p>
        </p:txBody>
      </p:sp>
      <p:sp>
        <p:nvSpPr>
          <p:cNvPr id="34" name="Rectangle 33"/>
          <p:cNvSpPr/>
          <p:nvPr/>
        </p:nvSpPr>
        <p:spPr>
          <a:xfrm>
            <a:off x="6809033" y="4471416"/>
            <a:ext cx="4772756" cy="365760"/>
          </a:xfrm>
          <a:prstGeom prst="rect">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5" name="TextBox 34"/>
          <p:cNvSpPr txBox="1"/>
          <p:nvPr/>
        </p:nvSpPr>
        <p:spPr>
          <a:xfrm>
            <a:off x="6809033" y="4471416"/>
            <a:ext cx="2227286" cy="365760"/>
          </a:xfrm>
          <a:prstGeom prst="rect">
            <a:avLst/>
          </a:prstGeom>
          <a:noFill/>
        </p:spPr>
        <p:txBody>
          <a:bodyPr wrap="square" lIns="54000" rIns="54000" tIns="0" bIns="0" anchor="ctr">
            <a:spAutoFit/>
          </a:bodyPr>
          <a:lstStyle/>
          <a:p>
            <a:pPr algn="l"/>
            <a:r>
              <a:rPr sz="800" b="1">
                <a:solidFill>
                  <a:srgbClr val="E2E5EE"/>
                </a:solidFill>
                <a:latin typeface="Arial"/>
              </a:rPr>
              <a:t>BASIS</a:t>
            </a:r>
          </a:p>
        </p:txBody>
      </p:sp>
      <p:sp>
        <p:nvSpPr>
          <p:cNvPr id="36" name="TextBox 35"/>
          <p:cNvSpPr txBox="1"/>
          <p:nvPr/>
        </p:nvSpPr>
        <p:spPr>
          <a:xfrm>
            <a:off x="9036320" y="4471416"/>
            <a:ext cx="1272735" cy="365760"/>
          </a:xfrm>
          <a:prstGeom prst="rect">
            <a:avLst/>
          </a:prstGeom>
          <a:noFill/>
        </p:spPr>
        <p:txBody>
          <a:bodyPr wrap="square" lIns="54000" rIns="54000" tIns="0" bIns="0" anchor="ctr">
            <a:spAutoFit/>
          </a:bodyPr>
          <a:lstStyle/>
          <a:p>
            <a:pPr algn="ctr"/>
            <a:r>
              <a:rPr sz="800" b="1">
                <a:solidFill>
                  <a:srgbClr val="E2E5EE"/>
                </a:solidFill>
                <a:latin typeface="Arial"/>
              </a:rPr>
              <a:t>TODAY (LICENSED)</a:t>
            </a:r>
          </a:p>
        </p:txBody>
      </p:sp>
      <p:sp>
        <p:nvSpPr>
          <p:cNvPr id="37" name="TextBox 36"/>
          <p:cNvSpPr txBox="1"/>
          <p:nvPr/>
        </p:nvSpPr>
        <p:spPr>
          <a:xfrm>
            <a:off x="10309055" y="4471416"/>
            <a:ext cx="1272735" cy="365760"/>
          </a:xfrm>
          <a:prstGeom prst="rect">
            <a:avLst/>
          </a:prstGeom>
          <a:noFill/>
        </p:spPr>
        <p:txBody>
          <a:bodyPr wrap="square" lIns="54000" rIns="54000" tIns="0" bIns="0" anchor="ctr">
            <a:spAutoFit/>
          </a:bodyPr>
          <a:lstStyle/>
          <a:p>
            <a:pPr algn="ctr"/>
            <a:r>
              <a:rPr sz="800" b="1">
                <a:solidFill>
                  <a:srgbClr val="E2E5EE"/>
                </a:solidFill>
                <a:latin typeface="Arial"/>
              </a:rPr>
              <a:t>PATH B (CONSUMPTION)</a:t>
            </a:r>
          </a:p>
        </p:txBody>
      </p:sp>
      <p:sp>
        <p:nvSpPr>
          <p:cNvPr id="38" name="TextBox 37"/>
          <p:cNvSpPr txBox="1"/>
          <p:nvPr/>
        </p:nvSpPr>
        <p:spPr>
          <a:xfrm>
            <a:off x="6809033" y="4837176"/>
            <a:ext cx="2227286" cy="365760"/>
          </a:xfrm>
          <a:prstGeom prst="rect">
            <a:avLst/>
          </a:prstGeom>
          <a:noFill/>
        </p:spPr>
        <p:txBody>
          <a:bodyPr wrap="square" lIns="54000" rIns="54000" tIns="0" bIns="0" anchor="ctr">
            <a:spAutoFit/>
          </a:bodyPr>
          <a:lstStyle/>
          <a:p>
            <a:pPr algn="l"/>
            <a:r>
              <a:rPr sz="800" b="1">
                <a:solidFill>
                  <a:srgbClr val="18162E"/>
                </a:solidFill>
                <a:latin typeface="Arial"/>
              </a:rPr>
              <a:t>Seats billed</a:t>
            </a:r>
          </a:p>
        </p:txBody>
      </p:sp>
      <p:sp>
        <p:nvSpPr>
          <p:cNvPr id="39" name="TextBox 38"/>
          <p:cNvSpPr txBox="1"/>
          <p:nvPr/>
        </p:nvSpPr>
        <p:spPr>
          <a:xfrm>
            <a:off x="9036320" y="4837176"/>
            <a:ext cx="1272735" cy="365760"/>
          </a:xfrm>
          <a:prstGeom prst="rect">
            <a:avLst/>
          </a:prstGeom>
          <a:noFill/>
        </p:spPr>
        <p:txBody>
          <a:bodyPr wrap="square" lIns="54000" rIns="54000" tIns="0" bIns="0" anchor="ctr">
            <a:spAutoFit/>
          </a:bodyPr>
          <a:lstStyle/>
          <a:p>
            <a:pPr algn="ctr"/>
            <a:r>
              <a:rPr sz="800" b="0">
                <a:solidFill>
                  <a:srgbClr val="18162E"/>
                </a:solidFill>
                <a:latin typeface="Arial"/>
              </a:rPr>
              <a:t>14,200 licensed</a:t>
            </a:r>
          </a:p>
        </p:txBody>
      </p:sp>
      <p:sp>
        <p:nvSpPr>
          <p:cNvPr id="40" name="TextBox 39"/>
          <p:cNvSpPr txBox="1"/>
          <p:nvPr/>
        </p:nvSpPr>
        <p:spPr>
          <a:xfrm>
            <a:off x="10309055" y="4837176"/>
            <a:ext cx="1272735" cy="365760"/>
          </a:xfrm>
          <a:prstGeom prst="rect">
            <a:avLst/>
          </a:prstGeom>
          <a:noFill/>
        </p:spPr>
        <p:txBody>
          <a:bodyPr wrap="square" lIns="54000" rIns="54000" tIns="0" bIns="0" anchor="ctr">
            <a:spAutoFit/>
          </a:bodyPr>
          <a:lstStyle/>
          <a:p>
            <a:pPr algn="ctr"/>
            <a:r>
              <a:rPr sz="800" b="0">
                <a:solidFill>
                  <a:srgbClr val="18162E"/>
                </a:solidFill>
                <a:latin typeface="Arial"/>
              </a:rPr>
              <a:t>8,900 active</a:t>
            </a:r>
          </a:p>
        </p:txBody>
      </p:sp>
      <p:sp>
        <p:nvSpPr>
          <p:cNvPr id="41" name="Rectangle 40"/>
          <p:cNvSpPr/>
          <p:nvPr/>
        </p:nvSpPr>
        <p:spPr>
          <a:xfrm>
            <a:off x="6809033" y="5202936"/>
            <a:ext cx="4772756" cy="365760"/>
          </a:xfrm>
          <a:prstGeom prst="rect">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42" name="TextBox 41"/>
          <p:cNvSpPr txBox="1"/>
          <p:nvPr/>
        </p:nvSpPr>
        <p:spPr>
          <a:xfrm>
            <a:off x="6809033" y="5202936"/>
            <a:ext cx="2227286" cy="365760"/>
          </a:xfrm>
          <a:prstGeom prst="rect">
            <a:avLst/>
          </a:prstGeom>
          <a:noFill/>
        </p:spPr>
        <p:txBody>
          <a:bodyPr wrap="square" lIns="54000" rIns="54000" tIns="0" bIns="0" anchor="ctr">
            <a:spAutoFit/>
          </a:bodyPr>
          <a:lstStyle/>
          <a:p>
            <a:pPr algn="l"/>
            <a:r>
              <a:rPr sz="800" b="1">
                <a:solidFill>
                  <a:srgbClr val="18162E"/>
                </a:solidFill>
                <a:latin typeface="Arial"/>
              </a:rPr>
              <a:t>Monthly rate</a:t>
            </a:r>
          </a:p>
        </p:txBody>
      </p:sp>
      <p:sp>
        <p:nvSpPr>
          <p:cNvPr id="43" name="TextBox 42"/>
          <p:cNvSpPr txBox="1"/>
          <p:nvPr/>
        </p:nvSpPr>
        <p:spPr>
          <a:xfrm>
            <a:off x="9036320" y="5202936"/>
            <a:ext cx="1272735" cy="365760"/>
          </a:xfrm>
          <a:prstGeom prst="rect">
            <a:avLst/>
          </a:prstGeom>
          <a:noFill/>
        </p:spPr>
        <p:txBody>
          <a:bodyPr wrap="square" lIns="54000" rIns="54000" tIns="0" bIns="0" anchor="ctr">
            <a:spAutoFit/>
          </a:bodyPr>
          <a:lstStyle/>
          <a:p>
            <a:pPr algn="ctr"/>
            <a:r>
              <a:rPr sz="800" b="0">
                <a:solidFill>
                  <a:srgbClr val="18162E"/>
                </a:solidFill>
                <a:latin typeface="Arial"/>
              </a:rPr>
              <a:t>flat</a:t>
            </a:r>
          </a:p>
        </p:txBody>
      </p:sp>
      <p:sp>
        <p:nvSpPr>
          <p:cNvPr id="44" name="TextBox 43"/>
          <p:cNvSpPr txBox="1"/>
          <p:nvPr/>
        </p:nvSpPr>
        <p:spPr>
          <a:xfrm>
            <a:off x="10309055" y="5202936"/>
            <a:ext cx="1272735" cy="365760"/>
          </a:xfrm>
          <a:prstGeom prst="rect">
            <a:avLst/>
          </a:prstGeom>
          <a:noFill/>
        </p:spPr>
        <p:txBody>
          <a:bodyPr wrap="square" lIns="54000" rIns="54000" tIns="0" bIns="0" anchor="ctr">
            <a:spAutoFit/>
          </a:bodyPr>
          <a:lstStyle/>
          <a:p>
            <a:pPr algn="ctr"/>
            <a:r>
              <a:rPr sz="800" b="0">
                <a:solidFill>
                  <a:srgbClr val="18162E"/>
                </a:solidFill>
                <a:latin typeface="Arial"/>
              </a:rPr>
              <a:t>€5.24 per active seat</a:t>
            </a:r>
          </a:p>
        </p:txBody>
      </p:sp>
      <p:sp>
        <p:nvSpPr>
          <p:cNvPr id="45" name="TextBox 44"/>
          <p:cNvSpPr txBox="1"/>
          <p:nvPr/>
        </p:nvSpPr>
        <p:spPr>
          <a:xfrm>
            <a:off x="6809033" y="5568696"/>
            <a:ext cx="2227286" cy="365760"/>
          </a:xfrm>
          <a:prstGeom prst="rect">
            <a:avLst/>
          </a:prstGeom>
          <a:noFill/>
        </p:spPr>
        <p:txBody>
          <a:bodyPr wrap="square" lIns="54000" rIns="54000" tIns="0" bIns="0" anchor="ctr">
            <a:spAutoFit/>
          </a:bodyPr>
          <a:lstStyle/>
          <a:p>
            <a:pPr algn="l"/>
            <a:r>
              <a:rPr sz="800" b="1">
                <a:solidFill>
                  <a:srgbClr val="18162E"/>
                </a:solidFill>
                <a:latin typeface="Arial"/>
              </a:rPr>
              <a:t>Annual value</a:t>
            </a:r>
          </a:p>
        </p:txBody>
      </p:sp>
      <p:sp>
        <p:nvSpPr>
          <p:cNvPr id="46" name="TextBox 45"/>
          <p:cNvSpPr txBox="1"/>
          <p:nvPr/>
        </p:nvSpPr>
        <p:spPr>
          <a:xfrm>
            <a:off x="9036320" y="5568696"/>
            <a:ext cx="1272735" cy="365760"/>
          </a:xfrm>
          <a:prstGeom prst="rect">
            <a:avLst/>
          </a:prstGeom>
          <a:noFill/>
        </p:spPr>
        <p:txBody>
          <a:bodyPr wrap="square" lIns="54000" rIns="54000" tIns="0" bIns="0" anchor="ctr">
            <a:spAutoFit/>
          </a:bodyPr>
          <a:lstStyle/>
          <a:p>
            <a:pPr algn="ctr"/>
            <a:r>
              <a:rPr sz="800" b="0">
                <a:solidFill>
                  <a:srgbClr val="18162E"/>
                </a:solidFill>
                <a:latin typeface="Arial"/>
              </a:rPr>
              <a:t>€840K</a:t>
            </a:r>
          </a:p>
        </p:txBody>
      </p:sp>
      <p:sp>
        <p:nvSpPr>
          <p:cNvPr id="47" name="TextBox 46"/>
          <p:cNvSpPr txBox="1"/>
          <p:nvPr/>
        </p:nvSpPr>
        <p:spPr>
          <a:xfrm>
            <a:off x="10309055" y="5568696"/>
            <a:ext cx="1272735" cy="365760"/>
          </a:xfrm>
          <a:prstGeom prst="rect">
            <a:avLst/>
          </a:prstGeom>
          <a:noFill/>
        </p:spPr>
        <p:txBody>
          <a:bodyPr wrap="square" lIns="54000" rIns="54000" tIns="0" bIns="0" anchor="ctr">
            <a:spAutoFit/>
          </a:bodyPr>
          <a:lstStyle/>
          <a:p>
            <a:pPr algn="ctr"/>
            <a:r>
              <a:rPr sz="800" b="0">
                <a:solidFill>
                  <a:srgbClr val="18162E"/>
                </a:solidFill>
                <a:latin typeface="Arial"/>
              </a:rPr>
              <a:t>€560K</a:t>
            </a:r>
          </a:p>
        </p:txBody>
      </p:sp>
      <p:sp>
        <p:nvSpPr>
          <p:cNvPr id="48" name="TextBox 47"/>
          <p:cNvSpPr txBox="1"/>
          <p:nvPr/>
        </p:nvSpPr>
        <p:spPr>
          <a:xfrm>
            <a:off x="6809033" y="5980176"/>
            <a:ext cx="4132676" cy="420624"/>
          </a:xfrm>
          <a:prstGeom prst="rect">
            <a:avLst/>
          </a:prstGeom>
          <a:noFill/>
        </p:spPr>
        <p:txBody>
          <a:bodyPr wrap="square" anchor="t">
            <a:spAutoFit/>
          </a:bodyPr>
          <a:lstStyle/>
          <a:p>
            <a:pPr algn="l"/>
            <a:r>
              <a:rPr sz="900" b="0">
                <a:solidFill>
                  <a:srgbClr val="757891"/>
                </a:solidFill>
                <a:latin typeface="Arial"/>
              </a:rPr>
              <a:t>The reset is mechanical — same active seats, new billing basis. Rebuild comes from moving 8,900 toward 14,200 and bringing the 144 stores live.</a:t>
            </a:r>
          </a:p>
        </p:txBody>
      </p:sp>
      <p:sp>
        <p:nvSpPr>
          <p:cNvPr id="49" name="TextBox 48"/>
          <p:cNvSpPr txBox="1"/>
          <p:nvPr/>
        </p:nvSpPr>
        <p:spPr>
          <a:xfrm>
            <a:off x="11033150" y="6126480"/>
            <a:ext cx="548640" cy="274320"/>
          </a:xfrm>
          <a:prstGeom prst="rect">
            <a:avLst/>
          </a:prstGeom>
          <a:noFill/>
        </p:spPr>
        <p:txBody>
          <a:bodyPr wrap="square" anchor="b">
            <a:spAutoFit/>
          </a:bodyPr>
          <a:lstStyle/>
          <a:p>
            <a:pPr algn="r"/>
            <a:r>
              <a:rPr sz="900" b="0">
                <a:solidFill>
                  <a:srgbClr val="757891"/>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09904" y="438912"/>
            <a:ext cx="1573270" cy="320040"/>
          </a:xfrm>
          <a:prstGeom prst="roundRect">
            <a:avLst>
              <a:gd name="adj" fmla="val 50000"/>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lIns="137160" rIns="137160" tIns="18288" bIns="18288"/>
          <a:lstStyle/>
          <a:p>
            <a:pPr algn="ctr"/>
            <a:r>
              <a:rPr sz="800" b="1">
                <a:solidFill>
                  <a:srgbClr val="E2E5EE"/>
                </a:solidFill>
                <a:latin typeface="Arial"/>
              </a:rPr>
              <a:t>03 · RESET/BUILD</a:t>
            </a:r>
          </a:p>
        </p:txBody>
      </p:sp>
      <p:sp>
        <p:nvSpPr>
          <p:cNvPr id="3" name="TextBox 2"/>
          <p:cNvSpPr txBox="1"/>
          <p:nvPr/>
        </p:nvSpPr>
        <p:spPr>
          <a:xfrm>
            <a:off x="609904" y="850392"/>
            <a:ext cx="10971885" cy="301752"/>
          </a:xfrm>
          <a:prstGeom prst="rect">
            <a:avLst/>
          </a:prstGeom>
          <a:noFill/>
        </p:spPr>
        <p:txBody>
          <a:bodyPr wrap="square" lIns="0" rIns="0" tIns="0" bIns="0" anchor="t">
            <a:spAutoFit/>
          </a:bodyPr>
          <a:lstStyle/>
          <a:p>
            <a:pPr algn="l">
              <a:lnSpc>
                <a:spcPct val="110000"/>
              </a:lnSpc>
            </a:pPr>
            <a:r>
              <a:rPr sz="1800" b="1">
                <a:solidFill>
                  <a:srgbClr val="18162E"/>
                </a:solidFill>
                <a:latin typeface="Arial"/>
              </a:rPr>
              <a:t>The ~€280k Year-1 reset is the price of aligning to real usage and taking churn off the table.</a:t>
            </a:r>
          </a:p>
        </p:txBody>
      </p:sp>
      <p:sp>
        <p:nvSpPr>
          <p:cNvPr id="4" name="Rectangle 3"/>
          <p:cNvSpPr/>
          <p:nvPr/>
        </p:nvSpPr>
        <p:spPr>
          <a:xfrm>
            <a:off x="609904" y="1728216"/>
            <a:ext cx="10971885" cy="9525"/>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5" name="TextBox 4"/>
          <p:cNvSpPr txBox="1"/>
          <p:nvPr/>
        </p:nvSpPr>
        <p:spPr>
          <a:xfrm>
            <a:off x="609904" y="1911095"/>
            <a:ext cx="4617262" cy="365760"/>
          </a:xfrm>
          <a:prstGeom prst="rect">
            <a:avLst/>
          </a:prstGeom>
          <a:noFill/>
        </p:spPr>
        <p:txBody>
          <a:bodyPr wrap="square" anchor="t">
            <a:spAutoFit/>
          </a:bodyPr>
          <a:lstStyle/>
          <a:p>
            <a:pPr algn="l"/>
            <a:r>
              <a:rPr sz="1800" b="1">
                <a:solidFill>
                  <a:srgbClr val="18162E"/>
                </a:solidFill>
                <a:latin typeface="Arial"/>
              </a:rPr>
              <a:t>Flat renewal</a:t>
            </a:r>
          </a:p>
        </p:txBody>
      </p:sp>
      <p:sp>
        <p:nvSpPr>
          <p:cNvPr id="6" name="TextBox 5"/>
          <p:cNvSpPr txBox="1"/>
          <p:nvPr/>
        </p:nvSpPr>
        <p:spPr>
          <a:xfrm>
            <a:off x="6964527" y="1911095"/>
            <a:ext cx="4617262" cy="365760"/>
          </a:xfrm>
          <a:prstGeom prst="rect">
            <a:avLst/>
          </a:prstGeom>
          <a:noFill/>
        </p:spPr>
        <p:txBody>
          <a:bodyPr wrap="square" anchor="t">
            <a:spAutoFit/>
          </a:bodyPr>
          <a:lstStyle/>
          <a:p>
            <a:pPr algn="l"/>
            <a:r>
              <a:rPr sz="1800" b="1">
                <a:solidFill>
                  <a:srgbClr val="18162E"/>
                </a:solidFill>
                <a:latin typeface="Arial"/>
              </a:rPr>
              <a:t>Consumption reset</a:t>
            </a:r>
          </a:p>
        </p:txBody>
      </p:sp>
      <p:sp>
        <p:nvSpPr>
          <p:cNvPr id="7" name="TextBox 6"/>
          <p:cNvSpPr txBox="1"/>
          <p:nvPr/>
        </p:nvSpPr>
        <p:spPr>
          <a:xfrm>
            <a:off x="609904" y="2414015"/>
            <a:ext cx="4617262" cy="3392424"/>
          </a:xfrm>
          <a:prstGeom prst="rect">
            <a:avLst/>
          </a:prstGeom>
          <a:noFill/>
        </p:spPr>
        <p:txBody>
          <a:bodyPr wrap="square">
            <a:spAutoFit/>
          </a:bodyPr>
          <a:lstStyle/>
          <a:p>
            <a:pPr algn="l" marL="161086" indent="-161086">
              <a:lnSpc>
                <a:spcPct val="130000"/>
              </a:lnSpc>
              <a:spcBef>
                <a:spcPts val="0"/>
              </a:spcBef>
              <a:spcAft>
                <a:spcPts val="0"/>
              </a:spcAft>
            </a:pPr>
            <a:r>
              <a:rPr sz="1400" b="1">
                <a:solidFill>
                  <a:srgbClr val="18162E"/>
                </a:solidFill>
                <a:latin typeface="Arial"/>
              </a:rPr>
              <a:t>•  </a:t>
            </a:r>
            <a:r>
              <a:rPr sz="1200" b="0">
                <a:solidFill>
                  <a:srgbClr val="18162E"/>
                </a:solidFill>
                <a:latin typeface="Arial"/>
              </a:rPr>
              <a:t>€840k held on the licensed-seat basis, absorbing the 20% ask into margin</a:t>
            </a:r>
          </a:p>
          <a:p>
            <a:pPr algn="l" marL="161086" indent="-161086">
              <a:lnSpc>
                <a:spcPct val="130000"/>
              </a:lnSpc>
              <a:spcBef>
                <a:spcPts val="2951"/>
              </a:spcBef>
              <a:spcAft>
                <a:spcPts val="0"/>
              </a:spcAft>
            </a:pPr>
            <a:r>
              <a:rPr sz="1400" b="1">
                <a:solidFill>
                  <a:srgbClr val="18162E"/>
                </a:solidFill>
                <a:latin typeface="Arial"/>
              </a:rPr>
              <a:t>•  </a:t>
            </a:r>
            <a:r>
              <a:rPr sz="1200" b="0">
                <a:solidFill>
                  <a:srgbClr val="18162E"/>
                </a:solidFill>
                <a:latin typeface="Arial"/>
              </a:rPr>
              <a:t>Activation gap untouched — 8,900 of 14,200 seats still idle</a:t>
            </a:r>
          </a:p>
          <a:p>
            <a:pPr algn="l" marL="161086" indent="-161086">
              <a:lnSpc>
                <a:spcPct val="130000"/>
              </a:lnSpc>
              <a:spcBef>
                <a:spcPts val="2951"/>
              </a:spcBef>
              <a:spcAft>
                <a:spcPts val="0"/>
              </a:spcAft>
            </a:pPr>
            <a:r>
              <a:rPr sz="1400" b="1">
                <a:solidFill>
                  <a:srgbClr val="18162E"/>
                </a:solidFill>
                <a:latin typeface="Arial"/>
              </a:rPr>
              <a:t>•  </a:t>
            </a:r>
            <a:r>
              <a:rPr sz="1200" b="0">
                <a:solidFill>
                  <a:srgbClr val="18162E"/>
                </a:solidFill>
                <a:latin typeface="Arial"/>
              </a:rPr>
              <a:t>Parent-group framework vendor stays a live churn threat at the next cycle</a:t>
            </a:r>
          </a:p>
          <a:p>
            <a:pPr algn="l" marL="161086" indent="-161086">
              <a:lnSpc>
                <a:spcPct val="130000"/>
              </a:lnSpc>
              <a:spcBef>
                <a:spcPts val="2951"/>
              </a:spcBef>
              <a:spcAft>
                <a:spcPts val="0"/>
              </a:spcAft>
            </a:pPr>
            <a:r>
              <a:rPr sz="1400" b="1">
                <a:solidFill>
                  <a:srgbClr val="18162E"/>
                </a:solidFill>
                <a:latin typeface="Arial"/>
              </a:rPr>
              <a:t>•  </a:t>
            </a:r>
            <a:r>
              <a:rPr sz="1200" b="0">
                <a:solidFill>
                  <a:srgbClr val="18162E"/>
                </a:solidFill>
                <a:latin typeface="Arial"/>
              </a:rPr>
              <a:t>No mechanical lever tied to the 144 undeployed stores</a:t>
            </a:r>
          </a:p>
        </p:txBody>
      </p:sp>
      <p:sp>
        <p:nvSpPr>
          <p:cNvPr id="8" name="TextBox 7"/>
          <p:cNvSpPr txBox="1"/>
          <p:nvPr/>
        </p:nvSpPr>
        <p:spPr>
          <a:xfrm>
            <a:off x="6964527" y="2414015"/>
            <a:ext cx="4617262" cy="3392424"/>
          </a:xfrm>
          <a:prstGeom prst="rect">
            <a:avLst/>
          </a:prstGeom>
          <a:noFill/>
        </p:spPr>
        <p:txBody>
          <a:bodyPr wrap="square">
            <a:spAutoFit/>
          </a:bodyPr>
          <a:lstStyle/>
          <a:p>
            <a:pPr algn="l" marL="161086" indent="-161086">
              <a:lnSpc>
                <a:spcPct val="130000"/>
              </a:lnSpc>
              <a:spcBef>
                <a:spcPts val="0"/>
              </a:spcBef>
              <a:spcAft>
                <a:spcPts val="0"/>
              </a:spcAft>
            </a:pPr>
            <a:r>
              <a:rPr sz="1400" b="1">
                <a:solidFill>
                  <a:srgbClr val="18162E"/>
                </a:solidFill>
                <a:latin typeface="Arial"/>
              </a:rPr>
              <a:t>•  </a:t>
            </a:r>
            <a:r>
              <a:rPr sz="1200" b="0">
                <a:solidFill>
                  <a:srgbClr val="18162E"/>
                </a:solidFill>
                <a:latin typeface="Arial"/>
              </a:rPr>
              <a:t>€560k Year-1 with price tied to the 8,900 seats Falkstad actually uses</a:t>
            </a:r>
          </a:p>
          <a:p>
            <a:pPr algn="l" marL="161086" indent="-161086">
              <a:lnSpc>
                <a:spcPct val="130000"/>
              </a:lnSpc>
              <a:spcBef>
                <a:spcPts val="2951"/>
              </a:spcBef>
              <a:spcAft>
                <a:spcPts val="0"/>
              </a:spcAft>
            </a:pPr>
            <a:r>
              <a:rPr sz="1400" b="1">
                <a:solidFill>
                  <a:srgbClr val="18162E"/>
                </a:solidFill>
                <a:latin typeface="Arial"/>
              </a:rPr>
              <a:t>•  </a:t>
            </a:r>
            <a:r>
              <a:rPr sz="1200" b="0">
                <a:solidFill>
                  <a:srgbClr val="18162E"/>
                </a:solidFill>
                <a:latin typeface="Arial"/>
              </a:rPr>
              <a:t>Activation gap becomes a shared incentive — every reactivated seat earns revenue</a:t>
            </a:r>
          </a:p>
          <a:p>
            <a:pPr algn="l" marL="161086" indent="-161086">
              <a:lnSpc>
                <a:spcPct val="130000"/>
              </a:lnSpc>
              <a:spcBef>
                <a:spcPts val="2951"/>
              </a:spcBef>
              <a:spcAft>
                <a:spcPts val="0"/>
              </a:spcAft>
            </a:pPr>
            <a:r>
              <a:rPr sz="1400" b="1">
                <a:solidFill>
                  <a:srgbClr val="18162E"/>
                </a:solidFill>
                <a:latin typeface="Arial"/>
              </a:rPr>
              <a:t>•  </a:t>
            </a:r>
            <a:r>
              <a:rPr sz="1200" b="0">
                <a:solidFill>
                  <a:srgbClr val="18162E"/>
                </a:solidFill>
                <a:latin typeface="Arial"/>
              </a:rPr>
              <a:t>Framework threat neutralised: contract basis rewards Lumen Rota for driving usage Falkstad gets</a:t>
            </a:r>
          </a:p>
          <a:p>
            <a:pPr algn="l" marL="161086" indent="-161086">
              <a:lnSpc>
                <a:spcPct val="130000"/>
              </a:lnSpc>
              <a:spcBef>
                <a:spcPts val="2951"/>
              </a:spcBef>
              <a:spcAft>
                <a:spcPts val="0"/>
              </a:spcAft>
            </a:pPr>
            <a:r>
              <a:rPr sz="1400" b="1">
                <a:solidFill>
                  <a:srgbClr val="18162E"/>
                </a:solidFill>
                <a:latin typeface="Arial"/>
              </a:rPr>
              <a:t>•  </a:t>
            </a:r>
            <a:r>
              <a:rPr sz="1200" b="0">
                <a:solidFill>
                  <a:srgbClr val="18162E"/>
                </a:solidFill>
                <a:latin typeface="Arial"/>
              </a:rPr>
              <a:t>144 undeployed stores become a mechanical expansion lever from Year 2</a:t>
            </a:r>
          </a:p>
        </p:txBody>
      </p:sp>
      <p:sp>
        <p:nvSpPr>
          <p:cNvPr id="9" name="Right Arrow 8"/>
          <p:cNvSpPr/>
          <p:nvPr/>
        </p:nvSpPr>
        <p:spPr>
          <a:xfrm>
            <a:off x="5592927" y="3770985"/>
            <a:ext cx="1005840" cy="678484"/>
          </a:xfrm>
          <a:prstGeom prst="rightArrow">
            <a:avLst>
              <a:gd name="adj1" fmla="val 55000"/>
              <a:gd name="adj2" fmla="val 55000"/>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0" name="TextBox 9"/>
          <p:cNvSpPr txBox="1"/>
          <p:nvPr/>
        </p:nvSpPr>
        <p:spPr>
          <a:xfrm>
            <a:off x="1249984" y="5989320"/>
            <a:ext cx="9691725" cy="411480"/>
          </a:xfrm>
          <a:prstGeom prst="rect">
            <a:avLst/>
          </a:prstGeom>
          <a:noFill/>
        </p:spPr>
        <p:txBody>
          <a:bodyPr wrap="square" anchor="ctr">
            <a:spAutoFit/>
          </a:bodyPr>
          <a:lstStyle/>
          <a:p>
            <a:pPr algn="ctr">
              <a:lnSpc>
                <a:spcPct val="120000"/>
              </a:lnSpc>
            </a:pPr>
            <a:r>
              <a:rPr sz="1200" b="0" i="1">
                <a:solidFill>
                  <a:srgbClr val="18162E"/>
                </a:solidFill>
                <a:latin typeface="Arial"/>
              </a:rPr>
              <a:t>The ~€280k gap between €840k and €560k is the reset — paid once in Year 1, rebuilt through activation.</a:t>
            </a:r>
          </a:p>
        </p:txBody>
      </p:sp>
      <p:sp>
        <p:nvSpPr>
          <p:cNvPr id="11" name="TextBox 10"/>
          <p:cNvSpPr txBox="1"/>
          <p:nvPr/>
        </p:nvSpPr>
        <p:spPr>
          <a:xfrm>
            <a:off x="11033150" y="6126480"/>
            <a:ext cx="548640" cy="274320"/>
          </a:xfrm>
          <a:prstGeom prst="rect">
            <a:avLst/>
          </a:prstGeom>
          <a:noFill/>
        </p:spPr>
        <p:txBody>
          <a:bodyPr wrap="square" anchor="b">
            <a:spAutoFit/>
          </a:bodyPr>
          <a:lstStyle/>
          <a:p>
            <a:pPr algn="r"/>
            <a:r>
              <a:rPr sz="900" b="0">
                <a:solidFill>
                  <a:srgbClr val="757891"/>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09904" y="438912"/>
            <a:ext cx="1313535" cy="320040"/>
          </a:xfrm>
          <a:prstGeom prst="roundRect">
            <a:avLst>
              <a:gd name="adj" fmla="val 50000"/>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lIns="137160" rIns="137160" tIns="18288" bIns="18288"/>
          <a:lstStyle/>
          <a:p>
            <a:pPr algn="ctr"/>
            <a:r>
              <a:rPr sz="800" b="1">
                <a:solidFill>
                  <a:srgbClr val="E2E5EE"/>
                </a:solidFill>
                <a:latin typeface="Arial"/>
              </a:rPr>
              <a:t>04 · REBUILD</a:t>
            </a:r>
          </a:p>
        </p:txBody>
      </p:sp>
      <p:sp>
        <p:nvSpPr>
          <p:cNvPr id="3" name="TextBox 2"/>
          <p:cNvSpPr txBox="1"/>
          <p:nvPr/>
        </p:nvSpPr>
        <p:spPr>
          <a:xfrm>
            <a:off x="609904" y="850392"/>
            <a:ext cx="10971885" cy="603504"/>
          </a:xfrm>
          <a:prstGeom prst="rect">
            <a:avLst/>
          </a:prstGeom>
          <a:noFill/>
        </p:spPr>
        <p:txBody>
          <a:bodyPr wrap="square" lIns="0" rIns="0" tIns="0" bIns="0" anchor="t">
            <a:spAutoFit/>
          </a:bodyPr>
          <a:lstStyle/>
          <a:p>
            <a:pPr algn="l">
              <a:lnSpc>
                <a:spcPct val="110000"/>
              </a:lnSpc>
            </a:pPr>
            <a:r>
              <a:rPr sz="1800" b="1">
                <a:solidFill>
                  <a:srgbClr val="18162E"/>
                </a:solidFill>
                <a:latin typeface="Arial"/>
              </a:rPr>
              <a:t>The rebuild runs as a four-stage gated sequence — each stage opens only when the prior stage's exit criterion is met.</a:t>
            </a:r>
          </a:p>
        </p:txBody>
      </p:sp>
      <p:sp>
        <p:nvSpPr>
          <p:cNvPr id="4" name="Rectangle 3"/>
          <p:cNvSpPr/>
          <p:nvPr/>
        </p:nvSpPr>
        <p:spPr>
          <a:xfrm>
            <a:off x="609904" y="1728216"/>
            <a:ext cx="10971885" cy="9525"/>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5" name="Rectangle 4"/>
          <p:cNvSpPr/>
          <p:nvPr/>
        </p:nvSpPr>
        <p:spPr>
          <a:xfrm>
            <a:off x="609904" y="1911095"/>
            <a:ext cx="10971885" cy="1417320"/>
          </a:xfrm>
          <a:prstGeom prst="rect">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Rectangle 5"/>
          <p:cNvSpPr/>
          <p:nvPr/>
        </p:nvSpPr>
        <p:spPr>
          <a:xfrm>
            <a:off x="884224" y="2286000"/>
            <a:ext cx="10423245" cy="18288"/>
          </a:xfrm>
          <a:prstGeom prst="rect">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7" name="Chevron 6"/>
          <p:cNvSpPr/>
          <p:nvPr/>
        </p:nvSpPr>
        <p:spPr>
          <a:xfrm>
            <a:off x="3192856" y="2183129"/>
            <a:ext cx="320040" cy="224027"/>
          </a:xfrm>
          <a:prstGeom prst="chevron">
            <a:avLst/>
          </a:prstGeom>
          <a:solidFill>
            <a:srgbClr val="4F46E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8" name="Chevron 7"/>
          <p:cNvSpPr/>
          <p:nvPr/>
        </p:nvSpPr>
        <p:spPr>
          <a:xfrm>
            <a:off x="5935827" y="2183129"/>
            <a:ext cx="320040" cy="224027"/>
          </a:xfrm>
          <a:prstGeom prst="chevron">
            <a:avLst/>
          </a:prstGeom>
          <a:solidFill>
            <a:srgbClr val="4F46E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9" name="Chevron 8"/>
          <p:cNvSpPr/>
          <p:nvPr/>
        </p:nvSpPr>
        <p:spPr>
          <a:xfrm>
            <a:off x="8678799" y="2183129"/>
            <a:ext cx="320040" cy="224027"/>
          </a:xfrm>
          <a:prstGeom prst="chevron">
            <a:avLst/>
          </a:prstGeom>
          <a:solidFill>
            <a:srgbClr val="4F46E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0" name="Diamond 9"/>
          <p:cNvSpPr/>
          <p:nvPr/>
        </p:nvSpPr>
        <p:spPr>
          <a:xfrm>
            <a:off x="1624774" y="1938527"/>
            <a:ext cx="713232" cy="713232"/>
          </a:xfrm>
          <a:prstGeom prst="diamond">
            <a:avLst/>
          </a:prstGeom>
          <a:solidFill>
            <a:srgbClr val="4F46E5"/>
          </a:solidFill>
          <a:ln w="6350">
            <a:solidFill>
              <a:srgbClr val="4F46E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1" name="TextBox 10"/>
          <p:cNvSpPr txBox="1"/>
          <p:nvPr/>
        </p:nvSpPr>
        <p:spPr>
          <a:xfrm>
            <a:off x="1749590" y="2134666"/>
            <a:ext cx="463600" cy="320954"/>
          </a:xfrm>
          <a:prstGeom prst="rect">
            <a:avLst/>
          </a:prstGeom>
          <a:noFill/>
        </p:spPr>
        <p:txBody>
          <a:bodyPr wrap="none" lIns="0" rIns="0" tIns="0" bIns="0" anchor="ctr">
            <a:spAutoFit/>
          </a:bodyPr>
          <a:lstStyle/>
          <a:p>
            <a:pPr algn="ctr"/>
            <a:r>
              <a:rPr sz="1400" b="1">
                <a:solidFill>
                  <a:srgbClr val="18162E"/>
                </a:solidFill>
                <a:latin typeface="Arial"/>
              </a:rPr>
              <a:t>1</a:t>
            </a:r>
          </a:p>
        </p:txBody>
      </p:sp>
      <p:sp>
        <p:nvSpPr>
          <p:cNvPr id="12" name="TextBox 11"/>
          <p:cNvSpPr txBox="1"/>
          <p:nvPr/>
        </p:nvSpPr>
        <p:spPr>
          <a:xfrm>
            <a:off x="1615630" y="2697479"/>
            <a:ext cx="731520" cy="201168"/>
          </a:xfrm>
          <a:prstGeom prst="rect">
            <a:avLst/>
          </a:prstGeom>
          <a:noFill/>
        </p:spPr>
        <p:txBody>
          <a:bodyPr wrap="square" lIns="0" rIns="0" tIns="0" bIns="0" anchor="t">
            <a:spAutoFit/>
          </a:bodyPr>
          <a:lstStyle/>
          <a:p>
            <a:pPr algn="ctr"/>
            <a:r>
              <a:rPr sz="900" b="1">
                <a:solidFill>
                  <a:srgbClr val="E2E5EE"/>
                </a:solidFill>
                <a:latin typeface="Arial"/>
              </a:rPr>
              <a:t>PHASE 1</a:t>
            </a:r>
          </a:p>
        </p:txBody>
      </p:sp>
      <p:sp>
        <p:nvSpPr>
          <p:cNvPr id="13" name="TextBox 12"/>
          <p:cNvSpPr txBox="1"/>
          <p:nvPr/>
        </p:nvSpPr>
        <p:spPr>
          <a:xfrm>
            <a:off x="1292923" y="2916936"/>
            <a:ext cx="1376934" cy="201168"/>
          </a:xfrm>
          <a:prstGeom prst="rect">
            <a:avLst/>
          </a:prstGeom>
          <a:noFill/>
        </p:spPr>
        <p:txBody>
          <a:bodyPr wrap="square" lIns="18288" rIns="18288" tIns="0" bIns="0" anchor="t">
            <a:spAutoFit/>
          </a:bodyPr>
          <a:lstStyle/>
          <a:p>
            <a:pPr algn="ctr">
              <a:lnSpc>
                <a:spcPct val="110000"/>
              </a:lnSpc>
            </a:pPr>
            <a:r>
              <a:rPr sz="1200" b="1">
                <a:solidFill>
                  <a:srgbClr val="E2E5EE"/>
                </a:solidFill>
                <a:latin typeface="Arial"/>
              </a:rPr>
              <a:t>Root-cause read</a:t>
            </a:r>
          </a:p>
        </p:txBody>
      </p:sp>
      <p:sp>
        <p:nvSpPr>
          <p:cNvPr id="14" name="Diamond 13"/>
          <p:cNvSpPr/>
          <p:nvPr/>
        </p:nvSpPr>
        <p:spPr>
          <a:xfrm>
            <a:off x="4367745" y="1938527"/>
            <a:ext cx="713232" cy="713232"/>
          </a:xfrm>
          <a:prstGeom prst="diamond">
            <a:avLst/>
          </a:prstGeom>
          <a:solidFill>
            <a:srgbClr val="E2E5EE"/>
          </a:solidFill>
          <a:ln w="6350">
            <a:solidFill>
              <a:srgbClr val="E2E5E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5" name="TextBox 14"/>
          <p:cNvSpPr txBox="1"/>
          <p:nvPr/>
        </p:nvSpPr>
        <p:spPr>
          <a:xfrm>
            <a:off x="4492561" y="2134666"/>
            <a:ext cx="463600" cy="320954"/>
          </a:xfrm>
          <a:prstGeom prst="rect">
            <a:avLst/>
          </a:prstGeom>
          <a:noFill/>
        </p:spPr>
        <p:txBody>
          <a:bodyPr wrap="none" lIns="0" rIns="0" tIns="0" bIns="0" anchor="ctr">
            <a:spAutoFit/>
          </a:bodyPr>
          <a:lstStyle/>
          <a:p>
            <a:pPr algn="ctr"/>
            <a:r>
              <a:rPr sz="1400" b="1">
                <a:solidFill>
                  <a:srgbClr val="1E1B3C"/>
                </a:solidFill>
                <a:latin typeface="Arial"/>
              </a:rPr>
              <a:t>2</a:t>
            </a:r>
          </a:p>
        </p:txBody>
      </p:sp>
      <p:sp>
        <p:nvSpPr>
          <p:cNvPr id="16" name="TextBox 15"/>
          <p:cNvSpPr txBox="1"/>
          <p:nvPr/>
        </p:nvSpPr>
        <p:spPr>
          <a:xfrm>
            <a:off x="4358601" y="2697479"/>
            <a:ext cx="731520" cy="201168"/>
          </a:xfrm>
          <a:prstGeom prst="rect">
            <a:avLst/>
          </a:prstGeom>
          <a:noFill/>
        </p:spPr>
        <p:txBody>
          <a:bodyPr wrap="square" lIns="0" rIns="0" tIns="0" bIns="0" anchor="t">
            <a:spAutoFit/>
          </a:bodyPr>
          <a:lstStyle/>
          <a:p>
            <a:pPr algn="ctr"/>
            <a:r>
              <a:rPr sz="900" b="1">
                <a:solidFill>
                  <a:srgbClr val="E2E5EE"/>
                </a:solidFill>
                <a:latin typeface="Arial"/>
              </a:rPr>
              <a:t>PHASE 2</a:t>
            </a:r>
          </a:p>
        </p:txBody>
      </p:sp>
      <p:sp>
        <p:nvSpPr>
          <p:cNvPr id="17" name="TextBox 16"/>
          <p:cNvSpPr txBox="1"/>
          <p:nvPr/>
        </p:nvSpPr>
        <p:spPr>
          <a:xfrm>
            <a:off x="3925633" y="2916936"/>
            <a:ext cx="1597456" cy="201168"/>
          </a:xfrm>
          <a:prstGeom prst="rect">
            <a:avLst/>
          </a:prstGeom>
          <a:noFill/>
        </p:spPr>
        <p:txBody>
          <a:bodyPr wrap="square" lIns="18288" rIns="18288" tIns="0" bIns="0" anchor="t">
            <a:spAutoFit/>
          </a:bodyPr>
          <a:lstStyle/>
          <a:p>
            <a:pPr algn="ctr">
              <a:lnSpc>
                <a:spcPct val="110000"/>
              </a:lnSpc>
            </a:pPr>
            <a:r>
              <a:rPr sz="1200" b="1">
                <a:solidFill>
                  <a:srgbClr val="E2E5EE"/>
                </a:solidFill>
                <a:latin typeface="Arial"/>
              </a:rPr>
              <a:t>Reset seat baseline</a:t>
            </a:r>
          </a:p>
        </p:txBody>
      </p:sp>
      <p:sp>
        <p:nvSpPr>
          <p:cNvPr id="18" name="Diamond 17"/>
          <p:cNvSpPr/>
          <p:nvPr/>
        </p:nvSpPr>
        <p:spPr>
          <a:xfrm>
            <a:off x="7110717" y="1938527"/>
            <a:ext cx="713232" cy="713232"/>
          </a:xfrm>
          <a:prstGeom prst="diamond">
            <a:avLst/>
          </a:prstGeom>
          <a:solidFill>
            <a:srgbClr val="E2E5EE"/>
          </a:solidFill>
          <a:ln w="6350">
            <a:solidFill>
              <a:srgbClr val="E2E5E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9" name="TextBox 18"/>
          <p:cNvSpPr txBox="1"/>
          <p:nvPr/>
        </p:nvSpPr>
        <p:spPr>
          <a:xfrm>
            <a:off x="7235532" y="2134666"/>
            <a:ext cx="463600" cy="320954"/>
          </a:xfrm>
          <a:prstGeom prst="rect">
            <a:avLst/>
          </a:prstGeom>
          <a:noFill/>
        </p:spPr>
        <p:txBody>
          <a:bodyPr wrap="none" lIns="0" rIns="0" tIns="0" bIns="0" anchor="ctr">
            <a:spAutoFit/>
          </a:bodyPr>
          <a:lstStyle/>
          <a:p>
            <a:pPr algn="ctr"/>
            <a:r>
              <a:rPr sz="1400" b="1">
                <a:solidFill>
                  <a:srgbClr val="1E1B3C"/>
                </a:solidFill>
                <a:latin typeface="Arial"/>
              </a:rPr>
              <a:t>3</a:t>
            </a:r>
          </a:p>
        </p:txBody>
      </p:sp>
      <p:sp>
        <p:nvSpPr>
          <p:cNvPr id="20" name="TextBox 19"/>
          <p:cNvSpPr txBox="1"/>
          <p:nvPr/>
        </p:nvSpPr>
        <p:spPr>
          <a:xfrm>
            <a:off x="7101573" y="2697479"/>
            <a:ext cx="731520" cy="201168"/>
          </a:xfrm>
          <a:prstGeom prst="rect">
            <a:avLst/>
          </a:prstGeom>
          <a:noFill/>
        </p:spPr>
        <p:txBody>
          <a:bodyPr wrap="square" lIns="0" rIns="0" tIns="0" bIns="0" anchor="t">
            <a:spAutoFit/>
          </a:bodyPr>
          <a:lstStyle/>
          <a:p>
            <a:pPr algn="ctr"/>
            <a:r>
              <a:rPr sz="900" b="1">
                <a:solidFill>
                  <a:srgbClr val="E2E5EE"/>
                </a:solidFill>
                <a:latin typeface="Arial"/>
              </a:rPr>
              <a:t>PHASE 3</a:t>
            </a:r>
          </a:p>
        </p:txBody>
      </p:sp>
      <p:sp>
        <p:nvSpPr>
          <p:cNvPr id="21" name="TextBox 20"/>
          <p:cNvSpPr txBox="1"/>
          <p:nvPr/>
        </p:nvSpPr>
        <p:spPr>
          <a:xfrm>
            <a:off x="6507670" y="2916936"/>
            <a:ext cx="1919325" cy="201168"/>
          </a:xfrm>
          <a:prstGeom prst="rect">
            <a:avLst/>
          </a:prstGeom>
          <a:noFill/>
        </p:spPr>
        <p:txBody>
          <a:bodyPr wrap="square" lIns="18288" rIns="18288" tIns="0" bIns="0" anchor="t">
            <a:spAutoFit/>
          </a:bodyPr>
          <a:lstStyle/>
          <a:p>
            <a:pPr algn="ctr">
              <a:lnSpc>
                <a:spcPct val="110000"/>
              </a:lnSpc>
            </a:pPr>
            <a:r>
              <a:rPr sz="1200" b="1">
                <a:solidFill>
                  <a:srgbClr val="E2E5EE"/>
                </a:solidFill>
                <a:latin typeface="Arial"/>
              </a:rPr>
              <a:t>Eleven stores stabilised</a:t>
            </a:r>
          </a:p>
        </p:txBody>
      </p:sp>
      <p:sp>
        <p:nvSpPr>
          <p:cNvPr id="22" name="Diamond 21"/>
          <p:cNvSpPr/>
          <p:nvPr/>
        </p:nvSpPr>
        <p:spPr>
          <a:xfrm>
            <a:off x="9853688" y="1938527"/>
            <a:ext cx="713232" cy="713232"/>
          </a:xfrm>
          <a:prstGeom prst="diamond">
            <a:avLst/>
          </a:prstGeom>
          <a:solidFill>
            <a:srgbClr val="E2E5EE"/>
          </a:solidFill>
          <a:ln w="6350">
            <a:solidFill>
              <a:srgbClr val="E2E5E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3" name="TextBox 22"/>
          <p:cNvSpPr txBox="1"/>
          <p:nvPr/>
        </p:nvSpPr>
        <p:spPr>
          <a:xfrm>
            <a:off x="9978504" y="2134666"/>
            <a:ext cx="463600" cy="320954"/>
          </a:xfrm>
          <a:prstGeom prst="rect">
            <a:avLst/>
          </a:prstGeom>
          <a:noFill/>
        </p:spPr>
        <p:txBody>
          <a:bodyPr wrap="none" lIns="0" rIns="0" tIns="0" bIns="0" anchor="ctr">
            <a:spAutoFit/>
          </a:bodyPr>
          <a:lstStyle/>
          <a:p>
            <a:pPr algn="ctr"/>
            <a:r>
              <a:rPr sz="1400" b="1">
                <a:solidFill>
                  <a:srgbClr val="1E1B3C"/>
                </a:solidFill>
                <a:latin typeface="Arial"/>
              </a:rPr>
              <a:t>4</a:t>
            </a:r>
          </a:p>
        </p:txBody>
      </p:sp>
      <p:sp>
        <p:nvSpPr>
          <p:cNvPr id="24" name="TextBox 23"/>
          <p:cNvSpPr txBox="1"/>
          <p:nvPr/>
        </p:nvSpPr>
        <p:spPr>
          <a:xfrm>
            <a:off x="9844544" y="2697479"/>
            <a:ext cx="731520" cy="201168"/>
          </a:xfrm>
          <a:prstGeom prst="rect">
            <a:avLst/>
          </a:prstGeom>
          <a:noFill/>
        </p:spPr>
        <p:txBody>
          <a:bodyPr wrap="square" lIns="0" rIns="0" tIns="0" bIns="0" anchor="t">
            <a:spAutoFit/>
          </a:bodyPr>
          <a:lstStyle/>
          <a:p>
            <a:pPr algn="ctr"/>
            <a:r>
              <a:rPr sz="900" b="1">
                <a:solidFill>
                  <a:srgbClr val="E2E5EE"/>
                </a:solidFill>
                <a:latin typeface="Arial"/>
              </a:rPr>
              <a:t>PHASE 4</a:t>
            </a:r>
          </a:p>
        </p:txBody>
      </p:sp>
      <p:sp>
        <p:nvSpPr>
          <p:cNvPr id="25" name="TextBox 24"/>
          <p:cNvSpPr txBox="1"/>
          <p:nvPr/>
        </p:nvSpPr>
        <p:spPr>
          <a:xfrm>
            <a:off x="9437027" y="2916936"/>
            <a:ext cx="1546555" cy="201168"/>
          </a:xfrm>
          <a:prstGeom prst="rect">
            <a:avLst/>
          </a:prstGeom>
          <a:noFill/>
        </p:spPr>
        <p:txBody>
          <a:bodyPr wrap="square" lIns="18288" rIns="18288" tIns="0" bIns="0" anchor="t">
            <a:spAutoFit/>
          </a:bodyPr>
          <a:lstStyle/>
          <a:p>
            <a:pPr algn="ctr">
              <a:lnSpc>
                <a:spcPct val="110000"/>
              </a:lnSpc>
            </a:pPr>
            <a:r>
              <a:rPr sz="1200" b="1">
                <a:solidFill>
                  <a:srgbClr val="E2E5EE"/>
                </a:solidFill>
                <a:latin typeface="Arial"/>
              </a:rPr>
              <a:t>Joint success plan</a:t>
            </a:r>
          </a:p>
        </p:txBody>
      </p:sp>
      <p:sp>
        <p:nvSpPr>
          <p:cNvPr id="26" name="Rectangle 25"/>
          <p:cNvSpPr/>
          <p:nvPr/>
        </p:nvSpPr>
        <p:spPr>
          <a:xfrm>
            <a:off x="609904" y="3511296"/>
            <a:ext cx="594360" cy="368046"/>
          </a:xfrm>
          <a:prstGeom prst="rect">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2400" b="1">
                <a:solidFill>
                  <a:srgbClr val="E2E5EE"/>
                </a:solidFill>
                <a:latin typeface="Arial"/>
              </a:rPr>
              <a:t>1</a:t>
            </a:r>
          </a:p>
        </p:txBody>
      </p:sp>
      <p:sp>
        <p:nvSpPr>
          <p:cNvPr id="27" name="Rectangle 26"/>
          <p:cNvSpPr/>
          <p:nvPr/>
        </p:nvSpPr>
        <p:spPr>
          <a:xfrm>
            <a:off x="1295704" y="3511296"/>
            <a:ext cx="2103120" cy="368046"/>
          </a:xfrm>
          <a:prstGeom prst="rect">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lstStyle/>
          <a:p>
            <a:pPr algn="ctr">
              <a:lnSpc>
                <a:spcPct val="110000"/>
              </a:lnSpc>
            </a:pPr>
            <a:r>
              <a:rPr sz="1300" b="1">
                <a:solidFill>
                  <a:srgbClr val="18162E"/>
                </a:solidFill>
                <a:latin typeface="Arial"/>
              </a:rPr>
              <a:t>Root-cause read</a:t>
            </a:r>
          </a:p>
        </p:txBody>
      </p:sp>
      <p:sp>
        <p:nvSpPr>
          <p:cNvPr id="28" name="TextBox 27"/>
          <p:cNvSpPr txBox="1"/>
          <p:nvPr/>
        </p:nvSpPr>
        <p:spPr>
          <a:xfrm>
            <a:off x="3490264" y="3511296"/>
            <a:ext cx="8091525" cy="368046"/>
          </a:xfrm>
          <a:prstGeom prst="rect">
            <a:avLst/>
          </a:prstGeom>
          <a:noFill/>
        </p:spPr>
        <p:txBody>
          <a:bodyPr wrap="square" lIns="137160" rIns="137160" tIns="91440" bIns="91440" anchor="t">
            <a:spAutoFit/>
          </a:bodyPr>
          <a:lstStyle/>
          <a:p>
            <a:pPr algn="l">
              <a:lnSpc>
                <a:spcPct val="110000"/>
              </a:lnSpc>
            </a:pPr>
            <a:r>
              <a:rPr sz="900" b="0">
                <a:solidFill>
                  <a:srgbClr val="3F3D56"/>
                </a:solidFill>
                <a:latin typeface="Arial"/>
              </a:rPr>
              <a:t>Diagnose why 8,900 of 14,200 licensed seats are active and why 61% of 1,340 tickets cluster in the eleven late-wave stores. Exit criterion: an activation root-cause read agreed jointly with Falkstad's CIO.</a:t>
            </a:r>
          </a:p>
        </p:txBody>
      </p:sp>
      <p:sp>
        <p:nvSpPr>
          <p:cNvPr id="29" name="Rectangle 28"/>
          <p:cNvSpPr/>
          <p:nvPr/>
        </p:nvSpPr>
        <p:spPr>
          <a:xfrm>
            <a:off x="609904" y="4062222"/>
            <a:ext cx="594360" cy="368046"/>
          </a:xfrm>
          <a:prstGeom prst="rect">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2400" b="1">
                <a:solidFill>
                  <a:srgbClr val="E2E5EE"/>
                </a:solidFill>
                <a:latin typeface="Arial"/>
              </a:rPr>
              <a:t>2</a:t>
            </a:r>
          </a:p>
        </p:txBody>
      </p:sp>
      <p:sp>
        <p:nvSpPr>
          <p:cNvPr id="30" name="Rectangle 29"/>
          <p:cNvSpPr/>
          <p:nvPr/>
        </p:nvSpPr>
        <p:spPr>
          <a:xfrm>
            <a:off x="1295704" y="4062222"/>
            <a:ext cx="2103120" cy="368046"/>
          </a:xfrm>
          <a:prstGeom prst="rect">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lstStyle/>
          <a:p>
            <a:pPr algn="ctr">
              <a:lnSpc>
                <a:spcPct val="110000"/>
              </a:lnSpc>
            </a:pPr>
            <a:r>
              <a:rPr sz="1300" b="1">
                <a:solidFill>
                  <a:srgbClr val="18162E"/>
                </a:solidFill>
                <a:latin typeface="Arial"/>
              </a:rPr>
              <a:t>Reset seat baseline</a:t>
            </a:r>
          </a:p>
        </p:txBody>
      </p:sp>
      <p:sp>
        <p:nvSpPr>
          <p:cNvPr id="31" name="TextBox 30"/>
          <p:cNvSpPr txBox="1"/>
          <p:nvPr/>
        </p:nvSpPr>
        <p:spPr>
          <a:xfrm>
            <a:off x="3490264" y="4062222"/>
            <a:ext cx="8091525" cy="368046"/>
          </a:xfrm>
          <a:prstGeom prst="rect">
            <a:avLst/>
          </a:prstGeom>
          <a:noFill/>
        </p:spPr>
        <p:txBody>
          <a:bodyPr wrap="square" lIns="137160" rIns="137160" tIns="91440" bIns="91440" anchor="t">
            <a:spAutoFit/>
          </a:bodyPr>
          <a:lstStyle/>
          <a:p>
            <a:pPr algn="l">
              <a:lnSpc>
                <a:spcPct val="110000"/>
              </a:lnSpc>
            </a:pPr>
            <a:r>
              <a:rPr sz="900" b="0">
                <a:solidFill>
                  <a:srgbClr val="3F3D56"/>
                </a:solidFill>
                <a:latin typeface="Arial"/>
              </a:rPr>
              <a:t>Re-baseline the licensed seat count against real usage so pricing tracks the 8,900-seat active baseline rather than the 14,200-seat licensed one. Exit criterion: revised seat count signed off by Falkstad procurement.</a:t>
            </a:r>
          </a:p>
        </p:txBody>
      </p:sp>
      <p:sp>
        <p:nvSpPr>
          <p:cNvPr id="32" name="Rectangle 31"/>
          <p:cNvSpPr/>
          <p:nvPr/>
        </p:nvSpPr>
        <p:spPr>
          <a:xfrm>
            <a:off x="609904" y="4613148"/>
            <a:ext cx="594360" cy="368046"/>
          </a:xfrm>
          <a:prstGeom prst="rect">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2400" b="1">
                <a:solidFill>
                  <a:srgbClr val="E2E5EE"/>
                </a:solidFill>
                <a:latin typeface="Arial"/>
              </a:rPr>
              <a:t>3</a:t>
            </a:r>
          </a:p>
        </p:txBody>
      </p:sp>
      <p:sp>
        <p:nvSpPr>
          <p:cNvPr id="33" name="Rectangle 32"/>
          <p:cNvSpPr/>
          <p:nvPr/>
        </p:nvSpPr>
        <p:spPr>
          <a:xfrm>
            <a:off x="1295704" y="4613148"/>
            <a:ext cx="2103120" cy="368046"/>
          </a:xfrm>
          <a:prstGeom prst="rect">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lstStyle/>
          <a:p>
            <a:pPr algn="ctr">
              <a:lnSpc>
                <a:spcPct val="110000"/>
              </a:lnSpc>
            </a:pPr>
            <a:r>
              <a:rPr sz="1300" b="1">
                <a:solidFill>
                  <a:srgbClr val="18162E"/>
                </a:solidFill>
                <a:latin typeface="Arial"/>
              </a:rPr>
              <a:t>Eleven stores stabilised</a:t>
            </a:r>
          </a:p>
        </p:txBody>
      </p:sp>
      <p:sp>
        <p:nvSpPr>
          <p:cNvPr id="34" name="TextBox 33"/>
          <p:cNvSpPr txBox="1"/>
          <p:nvPr/>
        </p:nvSpPr>
        <p:spPr>
          <a:xfrm>
            <a:off x="3490264" y="4613148"/>
            <a:ext cx="8091525" cy="368046"/>
          </a:xfrm>
          <a:prstGeom prst="rect">
            <a:avLst/>
          </a:prstGeom>
          <a:noFill/>
        </p:spPr>
        <p:txBody>
          <a:bodyPr wrap="square" lIns="137160" rIns="137160" tIns="91440" bIns="91440" anchor="t">
            <a:spAutoFit/>
          </a:bodyPr>
          <a:lstStyle/>
          <a:p>
            <a:pPr algn="l">
              <a:lnSpc>
                <a:spcPct val="110000"/>
              </a:lnSpc>
            </a:pPr>
            <a:r>
              <a:rPr sz="900" b="0">
                <a:solidFill>
                  <a:srgbClr val="3F3D56"/>
                </a:solidFill>
                <a:latin typeface="Arial"/>
              </a:rPr>
              <a:t>Re-onboard the eleven high-ticket stores that generate the majority of support load. Exit criterion: per-store ticket volume from those eleven stores drops to the estate-wide per-store average across two consecutive months.</a:t>
            </a:r>
          </a:p>
        </p:txBody>
      </p:sp>
      <p:sp>
        <p:nvSpPr>
          <p:cNvPr id="35" name="Rectangle 34"/>
          <p:cNvSpPr/>
          <p:nvPr/>
        </p:nvSpPr>
        <p:spPr>
          <a:xfrm>
            <a:off x="609904" y="5164074"/>
            <a:ext cx="594360" cy="368046"/>
          </a:xfrm>
          <a:prstGeom prst="rect">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lIns="0" rIns="0" tIns="0" bIns="0" wrap="none"/>
          <a:lstStyle/>
          <a:p>
            <a:pPr algn="ctr"/>
            <a:r>
              <a:rPr sz="2400" b="1">
                <a:solidFill>
                  <a:srgbClr val="E2E5EE"/>
                </a:solidFill>
                <a:latin typeface="Arial"/>
              </a:rPr>
              <a:t>4</a:t>
            </a:r>
          </a:p>
        </p:txBody>
      </p:sp>
      <p:sp>
        <p:nvSpPr>
          <p:cNvPr id="36" name="Rectangle 35"/>
          <p:cNvSpPr/>
          <p:nvPr/>
        </p:nvSpPr>
        <p:spPr>
          <a:xfrm>
            <a:off x="1295704" y="5164074"/>
            <a:ext cx="2103120" cy="368046"/>
          </a:xfrm>
          <a:prstGeom prst="rect">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wrap="square"/>
          <a:lstStyle/>
          <a:p>
            <a:pPr algn="ctr">
              <a:lnSpc>
                <a:spcPct val="110000"/>
              </a:lnSpc>
            </a:pPr>
            <a:r>
              <a:rPr sz="1300" b="1">
                <a:solidFill>
                  <a:srgbClr val="18162E"/>
                </a:solidFill>
                <a:latin typeface="Arial"/>
              </a:rPr>
              <a:t>Joint success plan</a:t>
            </a:r>
          </a:p>
        </p:txBody>
      </p:sp>
      <p:sp>
        <p:nvSpPr>
          <p:cNvPr id="37" name="TextBox 36"/>
          <p:cNvSpPr txBox="1"/>
          <p:nvPr/>
        </p:nvSpPr>
        <p:spPr>
          <a:xfrm>
            <a:off x="3490264" y="5164074"/>
            <a:ext cx="8091525" cy="368046"/>
          </a:xfrm>
          <a:prstGeom prst="rect">
            <a:avLst/>
          </a:prstGeom>
          <a:noFill/>
        </p:spPr>
        <p:txBody>
          <a:bodyPr wrap="square" lIns="137160" rIns="137160" tIns="91440" bIns="91440" anchor="t">
            <a:spAutoFit/>
          </a:bodyPr>
          <a:lstStyle/>
          <a:p>
            <a:pPr algn="l">
              <a:lnSpc>
                <a:spcPct val="110000"/>
              </a:lnSpc>
            </a:pPr>
            <a:r>
              <a:rPr sz="900" b="0">
                <a:solidFill>
                  <a:srgbClr val="3F3D56"/>
                </a:solidFill>
                <a:latin typeface="Arial"/>
              </a:rPr>
              <a:t>Re-commit the account to a joint success plan naming activation targets and a rollout path across the 144 undeployed stores. Exit criterion: joint plan signed by Falkstad's CIO and scheduling lead with named activation and rollout milestones.</a:t>
            </a:r>
          </a:p>
        </p:txBody>
      </p:sp>
      <p:sp>
        <p:nvSpPr>
          <p:cNvPr id="38" name="TextBox 37"/>
          <p:cNvSpPr txBox="1"/>
          <p:nvPr/>
        </p:nvSpPr>
        <p:spPr>
          <a:xfrm>
            <a:off x="1249984" y="5989320"/>
            <a:ext cx="9691725" cy="411480"/>
          </a:xfrm>
          <a:prstGeom prst="rect">
            <a:avLst/>
          </a:prstGeom>
          <a:noFill/>
        </p:spPr>
        <p:txBody>
          <a:bodyPr wrap="square" lIns="0" rIns="0" tIns="0" bIns="0" anchor="ctr">
            <a:spAutoFit/>
          </a:bodyPr>
          <a:lstStyle/>
          <a:p>
            <a:pPr algn="ctr">
              <a:lnSpc>
                <a:spcPct val="130000"/>
              </a:lnSpc>
            </a:pPr>
            <a:r>
              <a:rPr sz="1100" b="0">
                <a:solidFill>
                  <a:srgbClr val="757891"/>
                </a:solidFill>
                <a:latin typeface="Arial"/>
              </a:rPr>
              <a:t>No dates are attached — each stage opens only when the prior stage's exit criterion is met.</a:t>
            </a:r>
          </a:p>
        </p:txBody>
      </p:sp>
      <p:sp>
        <p:nvSpPr>
          <p:cNvPr id="39" name="TextBox 38"/>
          <p:cNvSpPr txBox="1"/>
          <p:nvPr/>
        </p:nvSpPr>
        <p:spPr>
          <a:xfrm>
            <a:off x="11033150" y="6126480"/>
            <a:ext cx="548640" cy="274320"/>
          </a:xfrm>
          <a:prstGeom prst="rect">
            <a:avLst/>
          </a:prstGeom>
          <a:noFill/>
        </p:spPr>
        <p:txBody>
          <a:bodyPr wrap="square" anchor="b">
            <a:spAutoFit/>
          </a:bodyPr>
          <a:lstStyle/>
          <a:p>
            <a:pPr algn="r"/>
            <a:r>
              <a:rPr sz="900" b="0">
                <a:solidFill>
                  <a:srgbClr val="757891"/>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609904" y="438912"/>
            <a:ext cx="1313535" cy="320040"/>
          </a:xfrm>
          <a:prstGeom prst="roundRect">
            <a:avLst>
              <a:gd name="adj" fmla="val 50000"/>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lIns="137160" rIns="137160" tIns="18288" bIns="18288"/>
          <a:lstStyle/>
          <a:p>
            <a:pPr algn="ctr"/>
            <a:r>
              <a:rPr sz="800" b="1">
                <a:solidFill>
                  <a:srgbClr val="E2E5EE"/>
                </a:solidFill>
                <a:latin typeface="Arial"/>
              </a:rPr>
              <a:t>04 · REBUILD</a:t>
            </a:r>
          </a:p>
        </p:txBody>
      </p:sp>
      <p:sp>
        <p:nvSpPr>
          <p:cNvPr id="3" name="TextBox 2"/>
          <p:cNvSpPr txBox="1"/>
          <p:nvPr/>
        </p:nvSpPr>
        <p:spPr>
          <a:xfrm>
            <a:off x="609904" y="850392"/>
            <a:ext cx="10971885" cy="301752"/>
          </a:xfrm>
          <a:prstGeom prst="rect">
            <a:avLst/>
          </a:prstGeom>
          <a:noFill/>
        </p:spPr>
        <p:txBody>
          <a:bodyPr wrap="square" lIns="0" rIns="0" tIns="0" bIns="0" anchor="t">
            <a:spAutoFit/>
          </a:bodyPr>
          <a:lstStyle/>
          <a:p>
            <a:pPr algn="l">
              <a:lnSpc>
                <a:spcPct val="110000"/>
              </a:lnSpc>
            </a:pPr>
            <a:r>
              <a:rPr sz="1800" b="1">
                <a:solidFill>
                  <a:srgbClr val="18162E"/>
                </a:solidFill>
                <a:latin typeface="Arial"/>
              </a:rPr>
              <a:t>Reset the price. Rebuild on usage — Path B climbs from €560K in Year 1 to €723K by Year 3.</a:t>
            </a:r>
          </a:p>
        </p:txBody>
      </p:sp>
      <p:sp>
        <p:nvSpPr>
          <p:cNvPr id="4" name="Rectangle 3"/>
          <p:cNvSpPr/>
          <p:nvPr/>
        </p:nvSpPr>
        <p:spPr>
          <a:xfrm>
            <a:off x="609904" y="1728216"/>
            <a:ext cx="10971885" cy="9525"/>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5" name="Rounded Rectangle 4"/>
          <p:cNvSpPr/>
          <p:nvPr/>
        </p:nvSpPr>
        <p:spPr>
          <a:xfrm>
            <a:off x="609904" y="1911095"/>
            <a:ext cx="10971885" cy="1691640"/>
          </a:xfrm>
          <a:prstGeom prst="roundRect">
            <a:avLst>
              <a:gd name="adj" fmla="val 6000"/>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6" name="TextBox 5"/>
          <p:cNvSpPr txBox="1"/>
          <p:nvPr/>
        </p:nvSpPr>
        <p:spPr>
          <a:xfrm>
            <a:off x="792784" y="2075688"/>
            <a:ext cx="2377211" cy="201168"/>
          </a:xfrm>
          <a:prstGeom prst="rect">
            <a:avLst/>
          </a:prstGeom>
          <a:noFill/>
        </p:spPr>
        <p:txBody>
          <a:bodyPr wrap="square" anchor="t">
            <a:spAutoFit/>
          </a:bodyPr>
          <a:lstStyle/>
          <a:p>
            <a:pPr algn="ctr"/>
            <a:r>
              <a:rPr sz="1100" b="1">
                <a:solidFill>
                  <a:srgbClr val="757891"/>
                </a:solidFill>
                <a:latin typeface="Arial"/>
              </a:rPr>
              <a:t>TODAY</a:t>
            </a:r>
          </a:p>
        </p:txBody>
      </p:sp>
      <p:sp>
        <p:nvSpPr>
          <p:cNvPr id="7" name="TextBox 6"/>
          <p:cNvSpPr txBox="1"/>
          <p:nvPr/>
        </p:nvSpPr>
        <p:spPr>
          <a:xfrm>
            <a:off x="792784" y="2304288"/>
            <a:ext cx="2377211" cy="502920"/>
          </a:xfrm>
          <a:prstGeom prst="rect">
            <a:avLst/>
          </a:prstGeom>
          <a:noFill/>
        </p:spPr>
        <p:txBody>
          <a:bodyPr wrap="square" anchor="t">
            <a:spAutoFit/>
          </a:bodyPr>
          <a:lstStyle/>
          <a:p>
            <a:pPr algn="ctr">
              <a:lnSpc>
                <a:spcPct val="100000"/>
              </a:lnSpc>
            </a:pPr>
            <a:r>
              <a:rPr sz="3000" b="1">
                <a:solidFill>
                  <a:srgbClr val="18162E"/>
                </a:solidFill>
                <a:latin typeface="Arial"/>
              </a:rPr>
              <a:t>€840K</a:t>
            </a:r>
          </a:p>
        </p:txBody>
      </p:sp>
      <p:sp>
        <p:nvSpPr>
          <p:cNvPr id="8" name="TextBox 7"/>
          <p:cNvSpPr txBox="1"/>
          <p:nvPr/>
        </p:nvSpPr>
        <p:spPr>
          <a:xfrm>
            <a:off x="792784" y="2898648"/>
            <a:ext cx="2377211" cy="201168"/>
          </a:xfrm>
          <a:prstGeom prst="rect">
            <a:avLst/>
          </a:prstGeom>
          <a:noFill/>
        </p:spPr>
        <p:txBody>
          <a:bodyPr wrap="square" anchor="t">
            <a:spAutoFit/>
          </a:bodyPr>
          <a:lstStyle/>
          <a:p>
            <a:pPr algn="ctr"/>
            <a:r>
              <a:rPr sz="1000" b="0">
                <a:solidFill>
                  <a:srgbClr val="757891"/>
                </a:solidFill>
                <a:latin typeface="Arial"/>
              </a:rPr>
              <a:t>Licensed-seat ACV</a:t>
            </a:r>
          </a:p>
        </p:txBody>
      </p:sp>
      <p:sp>
        <p:nvSpPr>
          <p:cNvPr id="9" name="Rectangle 8"/>
          <p:cNvSpPr/>
          <p:nvPr/>
        </p:nvSpPr>
        <p:spPr>
          <a:xfrm>
            <a:off x="3348304" y="2093976"/>
            <a:ext cx="9144" cy="1325880"/>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0" name="TextBox 9"/>
          <p:cNvSpPr txBox="1"/>
          <p:nvPr/>
        </p:nvSpPr>
        <p:spPr>
          <a:xfrm>
            <a:off x="3535756" y="2075688"/>
            <a:ext cx="2377211" cy="201168"/>
          </a:xfrm>
          <a:prstGeom prst="rect">
            <a:avLst/>
          </a:prstGeom>
          <a:noFill/>
        </p:spPr>
        <p:txBody>
          <a:bodyPr wrap="square" anchor="t">
            <a:spAutoFit/>
          </a:bodyPr>
          <a:lstStyle/>
          <a:p>
            <a:pPr algn="ctr"/>
            <a:r>
              <a:rPr sz="1100" b="1">
                <a:solidFill>
                  <a:srgbClr val="757891"/>
                </a:solidFill>
                <a:latin typeface="Arial"/>
              </a:rPr>
              <a:t>YEAR 1</a:t>
            </a:r>
          </a:p>
        </p:txBody>
      </p:sp>
      <p:sp>
        <p:nvSpPr>
          <p:cNvPr id="11" name="TextBox 10"/>
          <p:cNvSpPr txBox="1"/>
          <p:nvPr/>
        </p:nvSpPr>
        <p:spPr>
          <a:xfrm>
            <a:off x="3535756" y="2304288"/>
            <a:ext cx="2377211" cy="502920"/>
          </a:xfrm>
          <a:prstGeom prst="rect">
            <a:avLst/>
          </a:prstGeom>
          <a:noFill/>
        </p:spPr>
        <p:txBody>
          <a:bodyPr wrap="square" anchor="t">
            <a:spAutoFit/>
          </a:bodyPr>
          <a:lstStyle/>
          <a:p>
            <a:pPr algn="ctr">
              <a:lnSpc>
                <a:spcPct val="100000"/>
              </a:lnSpc>
            </a:pPr>
            <a:r>
              <a:rPr sz="3000" b="1">
                <a:solidFill>
                  <a:srgbClr val="18162E"/>
                </a:solidFill>
                <a:latin typeface="Arial"/>
              </a:rPr>
              <a:t>€560K</a:t>
            </a:r>
          </a:p>
        </p:txBody>
      </p:sp>
      <p:sp>
        <p:nvSpPr>
          <p:cNvPr id="12" name="TextBox 11"/>
          <p:cNvSpPr txBox="1"/>
          <p:nvPr/>
        </p:nvSpPr>
        <p:spPr>
          <a:xfrm>
            <a:off x="3535756" y="2807208"/>
            <a:ext cx="2377211" cy="201168"/>
          </a:xfrm>
          <a:prstGeom prst="rect">
            <a:avLst/>
          </a:prstGeom>
          <a:noFill/>
        </p:spPr>
        <p:txBody>
          <a:bodyPr wrap="square" anchor="t">
            <a:spAutoFit/>
          </a:bodyPr>
          <a:lstStyle/>
          <a:p>
            <a:pPr algn="ctr"/>
            <a:r>
              <a:rPr sz="1100" b="1">
                <a:solidFill>
                  <a:srgbClr val="B81C3A"/>
                </a:solidFill>
                <a:latin typeface="Arial"/>
              </a:rPr>
              <a:t>-33% reset</a:t>
            </a:r>
          </a:p>
        </p:txBody>
      </p:sp>
      <p:sp>
        <p:nvSpPr>
          <p:cNvPr id="13" name="TextBox 12"/>
          <p:cNvSpPr txBox="1"/>
          <p:nvPr/>
        </p:nvSpPr>
        <p:spPr>
          <a:xfrm>
            <a:off x="3535756" y="3035808"/>
            <a:ext cx="2377211" cy="201168"/>
          </a:xfrm>
          <a:prstGeom prst="rect">
            <a:avLst/>
          </a:prstGeom>
          <a:noFill/>
        </p:spPr>
        <p:txBody>
          <a:bodyPr wrap="square" anchor="t">
            <a:spAutoFit/>
          </a:bodyPr>
          <a:lstStyle/>
          <a:p>
            <a:pPr algn="ctr"/>
            <a:r>
              <a:rPr sz="1000" b="0">
                <a:solidFill>
                  <a:srgbClr val="757891"/>
                </a:solidFill>
                <a:latin typeface="Arial"/>
              </a:rPr>
              <a:t>Consumption reset at 8,900 active</a:t>
            </a:r>
          </a:p>
        </p:txBody>
      </p:sp>
      <p:sp>
        <p:nvSpPr>
          <p:cNvPr id="14" name="Rectangle 13"/>
          <p:cNvSpPr/>
          <p:nvPr/>
        </p:nvSpPr>
        <p:spPr>
          <a:xfrm>
            <a:off x="6091275" y="2093976"/>
            <a:ext cx="9144" cy="1325880"/>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15" name="TextBox 14"/>
          <p:cNvSpPr txBox="1"/>
          <p:nvPr/>
        </p:nvSpPr>
        <p:spPr>
          <a:xfrm>
            <a:off x="6278727" y="2075688"/>
            <a:ext cx="2377211" cy="201168"/>
          </a:xfrm>
          <a:prstGeom prst="rect">
            <a:avLst/>
          </a:prstGeom>
          <a:noFill/>
        </p:spPr>
        <p:txBody>
          <a:bodyPr wrap="square" anchor="t">
            <a:spAutoFit/>
          </a:bodyPr>
          <a:lstStyle/>
          <a:p>
            <a:pPr algn="ctr"/>
            <a:r>
              <a:rPr sz="1100" b="1">
                <a:solidFill>
                  <a:srgbClr val="757891"/>
                </a:solidFill>
                <a:latin typeface="Arial"/>
              </a:rPr>
              <a:t>YEAR 2</a:t>
            </a:r>
          </a:p>
        </p:txBody>
      </p:sp>
      <p:sp>
        <p:nvSpPr>
          <p:cNvPr id="16" name="TextBox 15"/>
          <p:cNvSpPr txBox="1"/>
          <p:nvPr/>
        </p:nvSpPr>
        <p:spPr>
          <a:xfrm>
            <a:off x="6278727" y="2304288"/>
            <a:ext cx="2377211" cy="502920"/>
          </a:xfrm>
          <a:prstGeom prst="rect">
            <a:avLst/>
          </a:prstGeom>
          <a:noFill/>
        </p:spPr>
        <p:txBody>
          <a:bodyPr wrap="square" anchor="t">
            <a:spAutoFit/>
          </a:bodyPr>
          <a:lstStyle/>
          <a:p>
            <a:pPr algn="ctr">
              <a:lnSpc>
                <a:spcPct val="100000"/>
              </a:lnSpc>
            </a:pPr>
            <a:r>
              <a:rPr sz="3000" b="1">
                <a:solidFill>
                  <a:srgbClr val="18162E"/>
                </a:solidFill>
                <a:latin typeface="Arial"/>
              </a:rPr>
              <a:t>€641K</a:t>
            </a:r>
          </a:p>
        </p:txBody>
      </p:sp>
      <p:sp>
        <p:nvSpPr>
          <p:cNvPr id="17" name="TextBox 16"/>
          <p:cNvSpPr txBox="1"/>
          <p:nvPr/>
        </p:nvSpPr>
        <p:spPr>
          <a:xfrm>
            <a:off x="6278727" y="2807208"/>
            <a:ext cx="2377211" cy="201168"/>
          </a:xfrm>
          <a:prstGeom prst="rect">
            <a:avLst/>
          </a:prstGeom>
          <a:noFill/>
        </p:spPr>
        <p:txBody>
          <a:bodyPr wrap="square" anchor="t">
            <a:spAutoFit/>
          </a:bodyPr>
          <a:lstStyle/>
          <a:p>
            <a:pPr algn="ctr"/>
            <a:r>
              <a:rPr sz="1100" b="1">
                <a:solidFill>
                  <a:srgbClr val="0E9E6E"/>
                </a:solidFill>
                <a:latin typeface="Arial"/>
              </a:rPr>
              <a:t>+15% rebuild</a:t>
            </a:r>
          </a:p>
        </p:txBody>
      </p:sp>
      <p:sp>
        <p:nvSpPr>
          <p:cNvPr id="18" name="TextBox 17"/>
          <p:cNvSpPr txBox="1"/>
          <p:nvPr/>
        </p:nvSpPr>
        <p:spPr>
          <a:xfrm>
            <a:off x="6278727" y="3035808"/>
            <a:ext cx="2377211" cy="201168"/>
          </a:xfrm>
          <a:prstGeom prst="rect">
            <a:avLst/>
          </a:prstGeom>
          <a:noFill/>
        </p:spPr>
        <p:txBody>
          <a:bodyPr wrap="square" anchor="t">
            <a:spAutoFit/>
          </a:bodyPr>
          <a:lstStyle/>
          <a:p>
            <a:pPr algn="ctr"/>
            <a:r>
              <a:rPr sz="1000" b="0">
                <a:solidFill>
                  <a:srgbClr val="757891"/>
                </a:solidFill>
                <a:latin typeface="Arial"/>
              </a:rPr>
              <a:t>10,200 active seats</a:t>
            </a:r>
          </a:p>
        </p:txBody>
      </p:sp>
      <p:sp>
        <p:nvSpPr>
          <p:cNvPr id="19" name="Rectangle 18"/>
          <p:cNvSpPr/>
          <p:nvPr/>
        </p:nvSpPr>
        <p:spPr>
          <a:xfrm>
            <a:off x="8834247" y="2093976"/>
            <a:ext cx="9144" cy="1325880"/>
          </a:xfrm>
          <a:prstGeom prst="rect">
            <a:avLst/>
          </a:prstGeom>
          <a:solidFill>
            <a:srgbClr val="D3D5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0" name="TextBox 19"/>
          <p:cNvSpPr txBox="1"/>
          <p:nvPr/>
        </p:nvSpPr>
        <p:spPr>
          <a:xfrm>
            <a:off x="9021699" y="2075688"/>
            <a:ext cx="2377211" cy="201168"/>
          </a:xfrm>
          <a:prstGeom prst="rect">
            <a:avLst/>
          </a:prstGeom>
          <a:noFill/>
        </p:spPr>
        <p:txBody>
          <a:bodyPr wrap="square" anchor="t">
            <a:spAutoFit/>
          </a:bodyPr>
          <a:lstStyle/>
          <a:p>
            <a:pPr algn="ctr"/>
            <a:r>
              <a:rPr sz="1100" b="1">
                <a:solidFill>
                  <a:srgbClr val="757891"/>
                </a:solidFill>
                <a:latin typeface="Arial"/>
              </a:rPr>
              <a:t>YEAR 3</a:t>
            </a:r>
          </a:p>
        </p:txBody>
      </p:sp>
      <p:sp>
        <p:nvSpPr>
          <p:cNvPr id="21" name="TextBox 20"/>
          <p:cNvSpPr txBox="1"/>
          <p:nvPr/>
        </p:nvSpPr>
        <p:spPr>
          <a:xfrm>
            <a:off x="9021699" y="2304288"/>
            <a:ext cx="2377211" cy="502920"/>
          </a:xfrm>
          <a:prstGeom prst="rect">
            <a:avLst/>
          </a:prstGeom>
          <a:noFill/>
        </p:spPr>
        <p:txBody>
          <a:bodyPr wrap="square" anchor="t">
            <a:spAutoFit/>
          </a:bodyPr>
          <a:lstStyle/>
          <a:p>
            <a:pPr algn="ctr">
              <a:lnSpc>
                <a:spcPct val="100000"/>
              </a:lnSpc>
            </a:pPr>
            <a:r>
              <a:rPr sz="3000" b="1">
                <a:solidFill>
                  <a:srgbClr val="18162E"/>
                </a:solidFill>
                <a:latin typeface="Arial"/>
              </a:rPr>
              <a:t>€723K</a:t>
            </a:r>
          </a:p>
        </p:txBody>
      </p:sp>
      <p:sp>
        <p:nvSpPr>
          <p:cNvPr id="22" name="TextBox 21"/>
          <p:cNvSpPr txBox="1"/>
          <p:nvPr/>
        </p:nvSpPr>
        <p:spPr>
          <a:xfrm>
            <a:off x="9021699" y="2807208"/>
            <a:ext cx="2377211" cy="201168"/>
          </a:xfrm>
          <a:prstGeom prst="rect">
            <a:avLst/>
          </a:prstGeom>
          <a:noFill/>
        </p:spPr>
        <p:txBody>
          <a:bodyPr wrap="square" anchor="t">
            <a:spAutoFit/>
          </a:bodyPr>
          <a:lstStyle/>
          <a:p>
            <a:pPr algn="ctr"/>
            <a:r>
              <a:rPr sz="1100" b="1">
                <a:solidFill>
                  <a:srgbClr val="0E9E6E"/>
                </a:solidFill>
                <a:latin typeface="Arial"/>
              </a:rPr>
              <a:t>+13% rebuild</a:t>
            </a:r>
          </a:p>
        </p:txBody>
      </p:sp>
      <p:sp>
        <p:nvSpPr>
          <p:cNvPr id="23" name="TextBox 22"/>
          <p:cNvSpPr txBox="1"/>
          <p:nvPr/>
        </p:nvSpPr>
        <p:spPr>
          <a:xfrm>
            <a:off x="9021699" y="3035808"/>
            <a:ext cx="2377211" cy="201168"/>
          </a:xfrm>
          <a:prstGeom prst="rect">
            <a:avLst/>
          </a:prstGeom>
          <a:noFill/>
        </p:spPr>
        <p:txBody>
          <a:bodyPr wrap="square" anchor="t">
            <a:spAutoFit/>
          </a:bodyPr>
          <a:lstStyle/>
          <a:p>
            <a:pPr algn="ctr"/>
            <a:r>
              <a:rPr sz="1000" b="0">
                <a:solidFill>
                  <a:srgbClr val="757891"/>
                </a:solidFill>
                <a:latin typeface="Arial"/>
              </a:rPr>
              <a:t>11,500 active seats</a:t>
            </a:r>
          </a:p>
        </p:txBody>
      </p:sp>
      <p:sp>
        <p:nvSpPr>
          <p:cNvPr id="24" name="TextBox 23"/>
          <p:cNvSpPr txBox="1"/>
          <p:nvPr/>
        </p:nvSpPr>
        <p:spPr>
          <a:xfrm>
            <a:off x="609904" y="3877056"/>
            <a:ext cx="10971885" cy="274320"/>
          </a:xfrm>
          <a:prstGeom prst="rect">
            <a:avLst/>
          </a:prstGeom>
          <a:noFill/>
        </p:spPr>
        <p:txBody>
          <a:bodyPr wrap="square" anchor="t">
            <a:spAutoFit/>
          </a:bodyPr>
          <a:lstStyle/>
          <a:p>
            <a:pPr algn="l"/>
            <a:r>
              <a:rPr sz="1400" b="1">
                <a:solidFill>
                  <a:srgbClr val="18162E"/>
                </a:solidFill>
                <a:latin typeface="Arial"/>
              </a:rPr>
              <a:t>Year 3 build from Year 1 reset</a:t>
            </a:r>
          </a:p>
        </p:txBody>
      </p:sp>
      <p:sp>
        <p:nvSpPr>
          <p:cNvPr id="25" name="TextBox 24"/>
          <p:cNvSpPr txBox="1"/>
          <p:nvPr/>
        </p:nvSpPr>
        <p:spPr>
          <a:xfrm>
            <a:off x="609904" y="4242816"/>
            <a:ext cx="1828800" cy="368045"/>
          </a:xfrm>
          <a:prstGeom prst="rect">
            <a:avLst/>
          </a:prstGeom>
          <a:noFill/>
        </p:spPr>
        <p:txBody>
          <a:bodyPr wrap="square" anchor="ctr">
            <a:spAutoFit/>
          </a:bodyPr>
          <a:lstStyle/>
          <a:p>
            <a:pPr algn="r"/>
            <a:r>
              <a:rPr sz="1100" b="1">
                <a:solidFill>
                  <a:srgbClr val="18162E"/>
                </a:solidFill>
                <a:latin typeface="Arial"/>
              </a:rPr>
              <a:t>Year 1 reset</a:t>
            </a:r>
          </a:p>
        </p:txBody>
      </p:sp>
      <p:sp>
        <p:nvSpPr>
          <p:cNvPr id="26" name="Rectangle 25"/>
          <p:cNvSpPr/>
          <p:nvPr/>
        </p:nvSpPr>
        <p:spPr>
          <a:xfrm>
            <a:off x="2621584" y="4312744"/>
            <a:ext cx="7908645" cy="228188"/>
          </a:xfrm>
          <a:prstGeom prst="rect">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27" name="TextBox 26"/>
          <p:cNvSpPr txBox="1"/>
          <p:nvPr/>
        </p:nvSpPr>
        <p:spPr>
          <a:xfrm>
            <a:off x="10713110" y="4242816"/>
            <a:ext cx="868680" cy="368045"/>
          </a:xfrm>
          <a:prstGeom prst="rect">
            <a:avLst/>
          </a:prstGeom>
          <a:noFill/>
        </p:spPr>
        <p:txBody>
          <a:bodyPr wrap="square" anchor="ctr">
            <a:spAutoFit/>
          </a:bodyPr>
          <a:lstStyle/>
          <a:p>
            <a:pPr algn="r"/>
            <a:r>
              <a:rPr sz="1100" b="1">
                <a:solidFill>
                  <a:srgbClr val="18162E"/>
                </a:solidFill>
                <a:latin typeface="Arial"/>
              </a:rPr>
              <a:t>€560K</a:t>
            </a:r>
          </a:p>
        </p:txBody>
      </p:sp>
      <p:sp>
        <p:nvSpPr>
          <p:cNvPr id="28" name="TextBox 27"/>
          <p:cNvSpPr txBox="1"/>
          <p:nvPr/>
        </p:nvSpPr>
        <p:spPr>
          <a:xfrm>
            <a:off x="609904" y="4702302"/>
            <a:ext cx="1828800" cy="368045"/>
          </a:xfrm>
          <a:prstGeom prst="rect">
            <a:avLst/>
          </a:prstGeom>
          <a:noFill/>
        </p:spPr>
        <p:txBody>
          <a:bodyPr wrap="square" anchor="ctr">
            <a:spAutoFit/>
          </a:bodyPr>
          <a:lstStyle/>
          <a:p>
            <a:pPr algn="r"/>
            <a:r>
              <a:rPr sz="1100" b="0">
                <a:solidFill>
                  <a:srgbClr val="3F3D56"/>
                </a:solidFill>
                <a:latin typeface="Arial"/>
              </a:rPr>
              <a:t>Year 3 active-seat gain</a:t>
            </a:r>
          </a:p>
        </p:txBody>
      </p:sp>
      <p:sp>
        <p:nvSpPr>
          <p:cNvPr id="29" name="Rectangle 28"/>
          <p:cNvSpPr/>
          <p:nvPr/>
        </p:nvSpPr>
        <p:spPr>
          <a:xfrm>
            <a:off x="2621584" y="4772230"/>
            <a:ext cx="7908645" cy="228188"/>
          </a:xfrm>
          <a:prstGeom prst="rect">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0" name="Rectangle 29"/>
          <p:cNvSpPr/>
          <p:nvPr/>
        </p:nvSpPr>
        <p:spPr>
          <a:xfrm>
            <a:off x="2621584" y="4772230"/>
            <a:ext cx="1158051" cy="228188"/>
          </a:xfrm>
          <a:prstGeom prst="rect">
            <a:avLst/>
          </a:prstGeom>
          <a:solidFill>
            <a:srgbClr val="4F46E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1" name="TextBox 30"/>
          <p:cNvSpPr txBox="1"/>
          <p:nvPr/>
        </p:nvSpPr>
        <p:spPr>
          <a:xfrm>
            <a:off x="10713110" y="4702302"/>
            <a:ext cx="868680" cy="368045"/>
          </a:xfrm>
          <a:prstGeom prst="rect">
            <a:avLst/>
          </a:prstGeom>
          <a:noFill/>
        </p:spPr>
        <p:txBody>
          <a:bodyPr wrap="square" anchor="ctr">
            <a:spAutoFit/>
          </a:bodyPr>
          <a:lstStyle/>
          <a:p>
            <a:pPr algn="r"/>
            <a:r>
              <a:rPr sz="1100" b="1">
                <a:solidFill>
                  <a:srgbClr val="18162E"/>
                </a:solidFill>
                <a:latin typeface="Arial"/>
              </a:rPr>
              <a:t>€82K</a:t>
            </a:r>
          </a:p>
        </p:txBody>
      </p:sp>
      <p:sp>
        <p:nvSpPr>
          <p:cNvPr id="32" name="TextBox 31"/>
          <p:cNvSpPr txBox="1"/>
          <p:nvPr/>
        </p:nvSpPr>
        <p:spPr>
          <a:xfrm>
            <a:off x="609904" y="5161788"/>
            <a:ext cx="1828800" cy="368045"/>
          </a:xfrm>
          <a:prstGeom prst="rect">
            <a:avLst/>
          </a:prstGeom>
          <a:noFill/>
        </p:spPr>
        <p:txBody>
          <a:bodyPr wrap="square" anchor="ctr">
            <a:spAutoFit/>
          </a:bodyPr>
          <a:lstStyle/>
          <a:p>
            <a:pPr algn="r"/>
            <a:r>
              <a:rPr sz="1100" b="0">
                <a:solidFill>
                  <a:srgbClr val="3F3D56"/>
                </a:solidFill>
                <a:latin typeface="Arial"/>
              </a:rPr>
              <a:t>Year 2 active-seat gain</a:t>
            </a:r>
          </a:p>
        </p:txBody>
      </p:sp>
      <p:sp>
        <p:nvSpPr>
          <p:cNvPr id="33" name="Rectangle 32"/>
          <p:cNvSpPr/>
          <p:nvPr/>
        </p:nvSpPr>
        <p:spPr>
          <a:xfrm>
            <a:off x="2621584" y="5231716"/>
            <a:ext cx="7908645" cy="228188"/>
          </a:xfrm>
          <a:prstGeom prst="rect">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4" name="Rectangle 33"/>
          <p:cNvSpPr/>
          <p:nvPr/>
        </p:nvSpPr>
        <p:spPr>
          <a:xfrm>
            <a:off x="2621584" y="5231716"/>
            <a:ext cx="1143929" cy="228188"/>
          </a:xfrm>
          <a:prstGeom prst="rect">
            <a:avLst/>
          </a:prstGeom>
          <a:solidFill>
            <a:srgbClr val="4F46E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5" name="TextBox 34"/>
          <p:cNvSpPr txBox="1"/>
          <p:nvPr/>
        </p:nvSpPr>
        <p:spPr>
          <a:xfrm>
            <a:off x="10713110" y="5161788"/>
            <a:ext cx="868680" cy="368045"/>
          </a:xfrm>
          <a:prstGeom prst="rect">
            <a:avLst/>
          </a:prstGeom>
          <a:noFill/>
        </p:spPr>
        <p:txBody>
          <a:bodyPr wrap="square" anchor="ctr">
            <a:spAutoFit/>
          </a:bodyPr>
          <a:lstStyle/>
          <a:p>
            <a:pPr algn="r"/>
            <a:r>
              <a:rPr sz="1100" b="1">
                <a:solidFill>
                  <a:srgbClr val="18162E"/>
                </a:solidFill>
                <a:latin typeface="Arial"/>
              </a:rPr>
              <a:t>€81K</a:t>
            </a:r>
          </a:p>
        </p:txBody>
      </p:sp>
      <p:sp>
        <p:nvSpPr>
          <p:cNvPr id="36" name="TextBox 35"/>
          <p:cNvSpPr txBox="1"/>
          <p:nvPr/>
        </p:nvSpPr>
        <p:spPr>
          <a:xfrm>
            <a:off x="609904" y="5621274"/>
            <a:ext cx="1828800" cy="368045"/>
          </a:xfrm>
          <a:prstGeom prst="rect">
            <a:avLst/>
          </a:prstGeom>
          <a:noFill/>
        </p:spPr>
        <p:txBody>
          <a:bodyPr wrap="square" anchor="ctr">
            <a:spAutoFit/>
          </a:bodyPr>
          <a:lstStyle/>
          <a:p>
            <a:pPr algn="r"/>
            <a:r>
              <a:rPr sz="1100" b="0">
                <a:solidFill>
                  <a:srgbClr val="3F3D56"/>
                </a:solidFill>
                <a:latin typeface="Arial"/>
              </a:rPr>
              <a:t>144-store rollout upside</a:t>
            </a:r>
          </a:p>
        </p:txBody>
      </p:sp>
      <p:sp>
        <p:nvSpPr>
          <p:cNvPr id="37" name="Rectangle 36"/>
          <p:cNvSpPr/>
          <p:nvPr/>
        </p:nvSpPr>
        <p:spPr>
          <a:xfrm>
            <a:off x="2621584" y="5691202"/>
            <a:ext cx="7908645" cy="228188"/>
          </a:xfrm>
          <a:prstGeom prst="rect">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8" name="Rectangle 37"/>
          <p:cNvSpPr/>
          <p:nvPr/>
        </p:nvSpPr>
        <p:spPr>
          <a:xfrm>
            <a:off x="2621584" y="5691202"/>
            <a:ext cx="0" cy="228188"/>
          </a:xfrm>
          <a:prstGeom prst="rect">
            <a:avLst/>
          </a:prstGeom>
          <a:solidFill>
            <a:srgbClr val="4F46E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9" name="TextBox 38"/>
          <p:cNvSpPr txBox="1"/>
          <p:nvPr/>
        </p:nvSpPr>
        <p:spPr>
          <a:xfrm>
            <a:off x="10713110" y="5621274"/>
            <a:ext cx="868680" cy="368045"/>
          </a:xfrm>
          <a:prstGeom prst="rect">
            <a:avLst/>
          </a:prstGeom>
          <a:noFill/>
        </p:spPr>
        <p:txBody>
          <a:bodyPr wrap="square" anchor="ctr">
            <a:spAutoFit/>
          </a:bodyPr>
          <a:lstStyle/>
          <a:p>
            <a:pPr algn="r"/>
            <a:r>
              <a:rPr sz="1100" b="1">
                <a:solidFill>
                  <a:srgbClr val="18162E"/>
                </a:solidFill>
                <a:latin typeface="Arial"/>
              </a:rPr>
              <a:t>€0</a:t>
            </a:r>
          </a:p>
        </p:txBody>
      </p:sp>
      <p:sp>
        <p:nvSpPr>
          <p:cNvPr id="40" name="Rectangle 39"/>
          <p:cNvSpPr/>
          <p:nvPr/>
        </p:nvSpPr>
        <p:spPr>
          <a:xfrm>
            <a:off x="2621584" y="6117336"/>
            <a:ext cx="164592" cy="164592"/>
          </a:xfrm>
          <a:prstGeom prst="rect">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41" name="TextBox 40"/>
          <p:cNvSpPr txBox="1"/>
          <p:nvPr/>
        </p:nvSpPr>
        <p:spPr>
          <a:xfrm>
            <a:off x="2877616" y="6080759"/>
            <a:ext cx="1280160" cy="256032"/>
          </a:xfrm>
          <a:prstGeom prst="rect">
            <a:avLst/>
          </a:prstGeom>
          <a:noFill/>
        </p:spPr>
        <p:txBody>
          <a:bodyPr wrap="square" anchor="ctr">
            <a:spAutoFit/>
          </a:bodyPr>
          <a:lstStyle/>
          <a:p>
            <a:pPr algn="l"/>
            <a:r>
              <a:rPr sz="1000" b="0">
                <a:solidFill>
                  <a:srgbClr val="3F3D56"/>
                </a:solidFill>
                <a:latin typeface="Arial"/>
              </a:rPr>
              <a:t>Existing base</a:t>
            </a:r>
          </a:p>
        </p:txBody>
      </p:sp>
      <p:sp>
        <p:nvSpPr>
          <p:cNvPr id="42" name="Rectangle 41"/>
          <p:cNvSpPr/>
          <p:nvPr/>
        </p:nvSpPr>
        <p:spPr>
          <a:xfrm>
            <a:off x="4340656" y="6117336"/>
            <a:ext cx="164592" cy="164592"/>
          </a:xfrm>
          <a:prstGeom prst="rect">
            <a:avLst/>
          </a:prstGeom>
          <a:solidFill>
            <a:srgbClr val="4F46E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43" name="TextBox 42"/>
          <p:cNvSpPr txBox="1"/>
          <p:nvPr/>
        </p:nvSpPr>
        <p:spPr>
          <a:xfrm>
            <a:off x="4596688" y="6080759"/>
            <a:ext cx="6345021" cy="256032"/>
          </a:xfrm>
          <a:prstGeom prst="rect">
            <a:avLst/>
          </a:prstGeom>
          <a:noFill/>
        </p:spPr>
        <p:txBody>
          <a:bodyPr wrap="square" anchor="ctr">
            <a:spAutoFit/>
          </a:bodyPr>
          <a:lstStyle/>
          <a:p>
            <a:pPr algn="l"/>
            <a:r>
              <a:rPr sz="1000" b="0">
                <a:solidFill>
                  <a:srgbClr val="3F3D56"/>
                </a:solidFill>
                <a:latin typeface="Arial"/>
              </a:rPr>
              <a:t>Incremental revenue from new growth levers (+€163K)</a:t>
            </a:r>
          </a:p>
        </p:txBody>
      </p:sp>
      <p:sp>
        <p:nvSpPr>
          <p:cNvPr id="44" name="TextBox 43"/>
          <p:cNvSpPr txBox="1"/>
          <p:nvPr/>
        </p:nvSpPr>
        <p:spPr>
          <a:xfrm>
            <a:off x="11033150" y="6126480"/>
            <a:ext cx="548640" cy="274320"/>
          </a:xfrm>
          <a:prstGeom prst="rect">
            <a:avLst/>
          </a:prstGeom>
          <a:noFill/>
        </p:spPr>
        <p:txBody>
          <a:bodyPr wrap="square" anchor="b">
            <a:spAutoFit/>
          </a:bodyPr>
          <a:lstStyle/>
          <a:p>
            <a:pPr algn="r"/>
            <a:r>
              <a:rPr sz="900" b="0">
                <a:solidFill>
                  <a:srgbClr val="757891"/>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E2E5EE"/>
        </a:solidFill>
        <a:effectLst/>
      </p:bgPr>
    </p:bg>
    <p:spTree>
      <p:nvGrpSpPr>
        <p:cNvPr id="1" name=""/>
        <p:cNvGrpSpPr/>
        <p:nvPr/>
      </p:nvGrpSpPr>
      <p:grpSpPr/>
      <p:sp>
        <p:nvSpPr>
          <p:cNvPr id="2" name="Rectangle 1"/>
          <p:cNvSpPr/>
          <p:nvPr/>
        </p:nvSpPr>
        <p:spPr>
          <a:xfrm>
            <a:off x="0" y="0"/>
            <a:ext cx="6583515" cy="6858000"/>
          </a:xfrm>
          <a:prstGeom prst="rect">
            <a:avLst/>
          </a:prstGeom>
          <a:solidFill>
            <a:srgbClr val="E2E5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3" name="TextBox 2"/>
          <p:cNvSpPr txBox="1"/>
          <p:nvPr/>
        </p:nvSpPr>
        <p:spPr>
          <a:xfrm>
            <a:off x="548640" y="2057400"/>
            <a:ext cx="5486235" cy="2743200"/>
          </a:xfrm>
          <a:prstGeom prst="rect">
            <a:avLst/>
          </a:prstGeom>
          <a:noFill/>
        </p:spPr>
        <p:txBody>
          <a:bodyPr wrap="square" anchor="ctr">
            <a:spAutoFit/>
          </a:bodyPr>
          <a:lstStyle/>
          <a:p>
            <a:pPr algn="l">
              <a:lnSpc>
                <a:spcPct val="112000"/>
              </a:lnSpc>
            </a:pPr>
            <a:r>
              <a:rPr sz="3600" b="1">
                <a:solidFill>
                  <a:srgbClr val="18162E"/>
                </a:solidFill>
                <a:latin typeface="Arial"/>
              </a:rPr>
              <a:t>Reset the price. Rebuild on usage.</a:t>
            </a:r>
          </a:p>
        </p:txBody>
      </p:sp>
      <p:sp>
        <p:nvSpPr>
          <p:cNvPr id="4" name="Rectangle 3"/>
          <p:cNvSpPr/>
          <p:nvPr/>
        </p:nvSpPr>
        <p:spPr>
          <a:xfrm>
            <a:off x="6583515" y="0"/>
            <a:ext cx="5608179" cy="6858000"/>
          </a:xfrm>
          <a:prstGeom prst="rect">
            <a:avLst/>
          </a:prstGeom>
          <a:solidFill>
            <a:srgbClr val="1E1B3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p>
        </p:txBody>
      </p:sp>
      <p:sp>
        <p:nvSpPr>
          <p:cNvPr id="5" name="TextBox 4"/>
          <p:cNvSpPr txBox="1"/>
          <p:nvPr/>
        </p:nvSpPr>
        <p:spPr>
          <a:xfrm>
            <a:off x="6949275" y="685800"/>
            <a:ext cx="4876659" cy="5486400"/>
          </a:xfrm>
          <a:prstGeom prst="rect">
            <a:avLst/>
          </a:prstGeom>
          <a:noFill/>
        </p:spPr>
        <p:txBody>
          <a:bodyPr wrap="none" anchor="ctr">
            <a:spAutoFit/>
          </a:bodyPr>
          <a:lstStyle/>
          <a:p>
            <a:pPr algn="l">
              <a:lnSpc>
                <a:spcPct val="95000"/>
              </a:lnSpc>
            </a:pPr>
            <a:r>
              <a:rPr sz="9300" b="1">
                <a:solidFill>
                  <a:srgbClr val="E2E5EE"/>
                </a:solidFill>
                <a:latin typeface="Arial"/>
              </a:rPr>
              <a:t>Thank
you</a:t>
            </a:r>
          </a:p>
        </p:txBody>
      </p:sp>
      <p:sp>
        <p:nvSpPr>
          <p:cNvPr id="6" name="TextBox 5"/>
          <p:cNvSpPr txBox="1"/>
          <p:nvPr/>
        </p:nvSpPr>
        <p:spPr>
          <a:xfrm>
            <a:off x="11033150" y="6126480"/>
            <a:ext cx="548640" cy="274320"/>
          </a:xfrm>
          <a:prstGeom prst="rect">
            <a:avLst/>
          </a:prstGeom>
          <a:noFill/>
        </p:spPr>
        <p:txBody>
          <a:bodyPr wrap="square" anchor="b">
            <a:spAutoFit/>
          </a:bodyPr>
          <a:lstStyle/>
          <a:p>
            <a:pPr algn="r"/>
            <a:r>
              <a:rPr sz="900" b="0">
                <a:solidFill>
                  <a:srgbClr val="F1F3F7"/>
                </a:solidFill>
                <a:latin typeface="Arial"/>
              </a:rPr>
              <a:t>11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