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3E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949266" cy="6858000"/>
          </a:xfrm>
          <a:prstGeom prst="rect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904" y="1234439"/>
            <a:ext cx="5882161" cy="169164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lnSpc>
                <a:spcPct val="95000"/>
              </a:lnSpc>
            </a:pPr>
            <a:r>
              <a:rPr sz="6400" b="1">
                <a:solidFill>
                  <a:srgbClr val="E3E9EF"/>
                </a:solidFill>
                <a:latin typeface="Arial"/>
              </a:rPr>
              <a:t>Halden Fulfilment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904" y="2926080"/>
            <a:ext cx="5882161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 i="1">
                <a:solidFill>
                  <a:srgbClr val="275A92"/>
                </a:solidFill>
                <a:latin typeface="Arial"/>
              </a:rPr>
              <a:t>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904" y="3337560"/>
            <a:ext cx="5882161" cy="1965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6400" b="1">
                <a:solidFill>
                  <a:srgbClr val="E3E9EF"/>
                </a:solidFill>
                <a:latin typeface="Arial"/>
              </a:rPr>
              <a:t>Network Assessment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904" y="5212080"/>
            <a:ext cx="5882161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75A92"/>
                </a:solidFill>
                <a:latin typeface="Arial"/>
              </a:rPr>
              <a:t>Fix the floor before building the ceiling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04" y="6035040"/>
            <a:ext cx="5882161" cy="3657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900" b="0">
                <a:solidFill>
                  <a:srgbClr val="275A92"/>
                </a:solidFill>
                <a:latin typeface="Arial"/>
              </a:rPr>
              <a:t>March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6236" y="1303019"/>
            <a:ext cx="4508488" cy="4251960"/>
          </a:xfrm>
          <a:prstGeom prst="roundRect">
            <a:avLst>
              <a:gd name="adj" fmla="val 10000"/>
            </a:avLst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27716" y="1760219"/>
            <a:ext cx="36855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E3E9EF"/>
                </a:solidFill>
                <a:latin typeface="Arial"/>
              </a:rPr>
              <a:t>RECOVERABLE PICK COST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7716" y="2377440"/>
            <a:ext cx="3685528" cy="21031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sz="11700" b="1">
                <a:solidFill>
                  <a:srgbClr val="E3E9EF"/>
                </a:solidFill>
                <a:latin typeface="Arial"/>
              </a:rPr>
              <a:t>14¢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7716" y="4686300"/>
            <a:ext cx="368552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E3E9EF"/>
                </a:solidFill>
                <a:latin typeface="Arial"/>
              </a:rPr>
              <a:t>≈ $12M A YEAR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469400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01 · WEAKNESS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Weakness clusters at Reading and Tracy on systems maturity — not evenly across the six-site network.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580790" y="1911095"/>
            <a:ext cx="5852160" cy="201168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580790" y="1911095"/>
            <a:ext cx="5852160" cy="20116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800" b="1">
                <a:solidFill>
                  <a:srgbClr val="78848F"/>
                </a:solidFill>
                <a:latin typeface="Arial"/>
              </a:rPr>
              <a:t>CAPABILITY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904" y="2167128"/>
            <a:ext cx="10971885" cy="310896"/>
          </a:xfrm>
          <a:prstGeom prst="rect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904" y="2167128"/>
            <a:ext cx="2970885" cy="310896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METRIC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80790" y="2167128"/>
            <a:ext cx="1463040" cy="310896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INBOUND ACCURACY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3830" y="2167128"/>
            <a:ext cx="1463040" cy="310896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PICK PRODUCTIVITY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6870" y="2167128"/>
            <a:ext cx="1463040" cy="310896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LABOUR FLEXIBILITY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69910" y="2167128"/>
            <a:ext cx="1463040" cy="310896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SYSTEMS MATURITY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32950" y="2167128"/>
            <a:ext cx="960120" cy="310896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SITE READ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93070" y="2167128"/>
            <a:ext cx="1188720" cy="310896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STATUS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904" y="2478024"/>
            <a:ext cx="2970885" cy="589788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Reno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0790" y="2478024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43830" y="2478024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6870" y="2478024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69910" y="2478024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32950" y="2478024"/>
            <a:ext cx="96012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Mixed</a:t>
            </a:r>
          </a:p>
        </p:txBody>
      </p:sp>
      <p:sp>
        <p:nvSpPr>
          <p:cNvPr id="21" name="Oval 20"/>
          <p:cNvSpPr/>
          <p:nvPr/>
        </p:nvSpPr>
        <p:spPr>
          <a:xfrm>
            <a:off x="10502798" y="2708910"/>
            <a:ext cx="128016" cy="128016"/>
          </a:xfrm>
          <a:prstGeom prst="ellipse">
            <a:avLst/>
          </a:prstGeom>
          <a:noFill/>
          <a:ln w="15875">
            <a:solidFill>
              <a:srgbClr val="A832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94238" y="2478024"/>
            <a:ext cx="987552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A8322A"/>
                </a:solidFill>
                <a:latin typeface="Arial"/>
              </a:rPr>
              <a:t>At risk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904" y="3067812"/>
            <a:ext cx="10971885" cy="589788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9904" y="3067812"/>
            <a:ext cx="2970885" cy="589788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Columbus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80790" y="3067812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Leading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43830" y="3067812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06870" y="3067812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69910" y="3067812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32950" y="3067812"/>
            <a:ext cx="96012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Strong</a:t>
            </a:r>
          </a:p>
        </p:txBody>
      </p:sp>
      <p:sp>
        <p:nvSpPr>
          <p:cNvPr id="30" name="Oval 29"/>
          <p:cNvSpPr/>
          <p:nvPr/>
        </p:nvSpPr>
        <p:spPr>
          <a:xfrm>
            <a:off x="10502798" y="3298698"/>
            <a:ext cx="128016" cy="128016"/>
          </a:xfrm>
          <a:prstGeom prst="ellipse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594238" y="3067812"/>
            <a:ext cx="987552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On track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904" y="3657600"/>
            <a:ext cx="2970885" cy="589788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Reading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80790" y="3657600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3830" y="3657600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06870" y="3657600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69910" y="3657600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32950" y="3657600"/>
            <a:ext cx="96012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Weak</a:t>
            </a:r>
          </a:p>
        </p:txBody>
      </p:sp>
      <p:sp>
        <p:nvSpPr>
          <p:cNvPr id="38" name="Oval 37"/>
          <p:cNvSpPr/>
          <p:nvPr/>
        </p:nvSpPr>
        <p:spPr>
          <a:xfrm>
            <a:off x="10502798" y="3888486"/>
            <a:ext cx="128016" cy="128016"/>
          </a:xfrm>
          <a:prstGeom prst="ellipse">
            <a:avLst/>
          </a:prstGeom>
          <a:solidFill>
            <a:srgbClr val="A83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594238" y="3657600"/>
            <a:ext cx="987552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A8322A"/>
                </a:solidFill>
                <a:latin typeface="Arial"/>
              </a:rPr>
              <a:t>Off track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9904" y="4247388"/>
            <a:ext cx="10971885" cy="589788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9904" y="4247388"/>
            <a:ext cx="2970885" cy="589788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Sparks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80790" y="4247388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43830" y="4247388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06870" y="4247388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69910" y="4247388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32950" y="4247388"/>
            <a:ext cx="96012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Solid</a:t>
            </a:r>
          </a:p>
        </p:txBody>
      </p:sp>
      <p:sp>
        <p:nvSpPr>
          <p:cNvPr id="47" name="Oval 46"/>
          <p:cNvSpPr/>
          <p:nvPr/>
        </p:nvSpPr>
        <p:spPr>
          <a:xfrm>
            <a:off x="10502798" y="4478274"/>
            <a:ext cx="128016" cy="128016"/>
          </a:xfrm>
          <a:prstGeom prst="ellipse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594238" y="4247388"/>
            <a:ext cx="987552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On track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09904" y="4837176"/>
            <a:ext cx="2970885" cy="589788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Lehigh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80790" y="4837176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Leading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43830" y="4837176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Leading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06870" y="4837176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969910" y="4837176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432950" y="4837176"/>
            <a:ext cx="96012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Strongest</a:t>
            </a:r>
          </a:p>
        </p:txBody>
      </p:sp>
      <p:sp>
        <p:nvSpPr>
          <p:cNvPr id="55" name="Oval 54"/>
          <p:cNvSpPr/>
          <p:nvPr/>
        </p:nvSpPr>
        <p:spPr>
          <a:xfrm>
            <a:off x="10502798" y="5068062"/>
            <a:ext cx="128016" cy="128016"/>
          </a:xfrm>
          <a:prstGeom prst="ellipse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0594238" y="4837176"/>
            <a:ext cx="987552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On track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09904" y="5426964"/>
            <a:ext cx="10971885" cy="589788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09904" y="5426964"/>
            <a:ext cx="2970885" cy="589788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Tracy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580790" y="5426964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43830" y="5426964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506870" y="5426964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69910" y="5426964"/>
            <a:ext cx="146304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Developing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432950" y="5426964"/>
            <a:ext cx="960120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Weak</a:t>
            </a:r>
          </a:p>
        </p:txBody>
      </p:sp>
      <p:sp>
        <p:nvSpPr>
          <p:cNvPr id="64" name="Oval 63"/>
          <p:cNvSpPr/>
          <p:nvPr/>
        </p:nvSpPr>
        <p:spPr>
          <a:xfrm>
            <a:off x="10502798" y="5657850"/>
            <a:ext cx="128016" cy="128016"/>
          </a:xfrm>
          <a:prstGeom prst="ellipse">
            <a:avLst/>
          </a:prstGeom>
          <a:solidFill>
            <a:srgbClr val="A83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594238" y="5426964"/>
            <a:ext cx="987552" cy="58978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A8322A"/>
                </a:solidFill>
                <a:latin typeface="Arial"/>
              </a:rPr>
              <a:t>Off track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09904" y="6016752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09904" y="6144768"/>
            <a:ext cx="10331805" cy="256032"/>
          </a:xfrm>
          <a:prstGeom prst="rect">
            <a:avLst/>
          </a:prstGeom>
          <a:noFill/>
        </p:spPr>
        <p:txBody>
          <a:bodyPr wrap="square" lIns="0" rIns="0" anchor="b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78848F"/>
                </a:solidFill>
                <a:latin typeface="Arial"/>
              </a:rPr>
              <a:t>Key: Leading / At par / Developing / Absent — Absent unscored, retained in the ops-council scale.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573270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02 · PEAK BROKE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E2933"/>
                </a:solidFill>
                <a:latin typeface="Arial"/>
              </a:rPr>
              <a:t>Off-peak sits near $0.48; the curve spikes to $0.68 in November — $0.09 worse than 2024's $0.59 peak.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904" y="1911095"/>
            <a:ext cx="4608191" cy="1017270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9919" y="2031111"/>
            <a:ext cx="4352159" cy="219456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E2933"/>
                </a:solidFill>
                <a:latin typeface="Arial"/>
              </a:rPr>
              <a:t>Flat off-peak floor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9919" y="2305431"/>
            <a:ext cx="4352159" cy="502920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January through July hold in a tight $0.47–$0.52 band, averaging near $0.48 — the network runs steady when volume is normal.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904" y="2983230"/>
            <a:ext cx="4608191" cy="1017270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9919" y="3103245"/>
            <a:ext cx="4352159" cy="219456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E2933"/>
                </a:solidFill>
                <a:latin typeface="Arial"/>
              </a:rPr>
              <a:t>Ramp starts in August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9919" y="3377565"/>
            <a:ext cx="4352159" cy="502920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The curve breaks upward from $0.49 in July to $0.53 in August and $0.56 in September, two months before peak season officially begins.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904" y="4055364"/>
            <a:ext cx="4608191" cy="1017270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9919" y="4175379"/>
            <a:ext cx="4352159" cy="219456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E2933"/>
                </a:solidFill>
                <a:latin typeface="Arial"/>
              </a:rPr>
              <a:t>November breaks to $0.68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9919" y="4449699"/>
            <a:ext cx="4352159" cy="502920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Peak lands $0.09 above 2024's $0.59 ceiling and 20¢ above the July baseline — the single worst month in the series.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904" y="5127498"/>
            <a:ext cx="4608191" cy="1017270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9919" y="5247513"/>
            <a:ext cx="4352159" cy="219456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E2933"/>
                </a:solidFill>
                <a:latin typeface="Arial"/>
              </a:rPr>
              <a:t>$0.24 addressable band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9919" y="5521833"/>
            <a:ext cx="4352159" cy="502920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The gap between November's $0.68 peak and Halden's $0.44 no-capex floor is $0.24 per unit, of which 14¢ is the recoverable share the bundle targets.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92416" y="1911095"/>
            <a:ext cx="6089373" cy="292608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434F5B"/>
                </a:solidFill>
                <a:latin typeface="Arial"/>
              </a:rPr>
              <a:t>Blended pick cost per unit, monthly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95336" y="5559552"/>
            <a:ext cx="5586454" cy="0"/>
          </a:xfrm>
          <a:prstGeom prst="line">
            <a:avLst/>
          </a:prstGeom>
          <a:ln w="9525">
            <a:solidFill>
              <a:srgbClr val="D1D7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995336" y="5559552"/>
            <a:ext cx="5586454" cy="0"/>
          </a:xfrm>
          <a:prstGeom prst="line">
            <a:avLst/>
          </a:prstGeom>
          <a:ln w="6350">
            <a:solidFill>
              <a:srgbClr val="D1D7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_axis_tick"/>
          <p:cNvSpPr txBox="1"/>
          <p:nvPr/>
        </p:nvSpPr>
        <p:spPr>
          <a:xfrm>
            <a:off x="5492416" y="5468112"/>
            <a:ext cx="448056" cy="1828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995336" y="2295144"/>
            <a:ext cx="5586454" cy="0"/>
          </a:xfrm>
          <a:prstGeom prst="line">
            <a:avLst/>
          </a:prstGeom>
          <a:ln w="6350">
            <a:solidFill>
              <a:srgbClr val="D1D7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hart_axis_tick"/>
          <p:cNvSpPr txBox="1"/>
          <p:nvPr/>
        </p:nvSpPr>
        <p:spPr>
          <a:xfrm>
            <a:off x="5492416" y="2203703"/>
            <a:ext cx="448056" cy="1828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1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995336" y="3894703"/>
            <a:ext cx="507860" cy="32645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6503196" y="3862059"/>
            <a:ext cx="507859" cy="65289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011055" y="3862059"/>
            <a:ext cx="507860" cy="97933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518915" y="3959992"/>
            <a:ext cx="507859" cy="32644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026774" y="3992636"/>
            <a:ext cx="507859" cy="32644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8534633" y="3959992"/>
            <a:ext cx="507860" cy="65288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9042493" y="3829415"/>
            <a:ext cx="507859" cy="130577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9550352" y="3731483"/>
            <a:ext cx="507860" cy="97932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10058212" y="3568263"/>
            <a:ext cx="507859" cy="163220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10566071" y="3339754"/>
            <a:ext cx="507859" cy="228509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11073930" y="3339754"/>
            <a:ext cx="507860" cy="326441"/>
          </a:xfrm>
          <a:prstGeom prst="line">
            <a:avLst/>
          </a:prstGeom>
          <a:ln w="25400">
            <a:solidFill>
              <a:srgbClr val="1E29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949616" y="3848983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457476" y="3881628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965335" y="3816339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73195" y="3914272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981054" y="3946916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488913" y="3979560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996773" y="3914272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504632" y="3783695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012492" y="3685763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520351" y="3522543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028210" y="3294034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1536070" y="3620475"/>
            <a:ext cx="91440" cy="9144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6" name="Connector 45"/>
          <p:cNvCxnSpPr/>
          <p:nvPr/>
        </p:nvCxnSpPr>
        <p:spPr>
          <a:xfrm>
            <a:off x="5995336" y="3633551"/>
            <a:ext cx="507860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6503196" y="3633551"/>
            <a:ext cx="507859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7011055" y="3633551"/>
            <a:ext cx="507860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7518915" y="3633551"/>
            <a:ext cx="507859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8026774" y="3633551"/>
            <a:ext cx="507859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8534633" y="3633551"/>
            <a:ext cx="507860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9042493" y="3633551"/>
            <a:ext cx="507859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9550352" y="3633551"/>
            <a:ext cx="507860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10058212" y="3633551"/>
            <a:ext cx="507859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10566071" y="3633551"/>
            <a:ext cx="507859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11073930" y="3633551"/>
            <a:ext cx="507860" cy="0"/>
          </a:xfrm>
          <a:prstGeom prst="line">
            <a:avLst/>
          </a:prstGeom>
          <a:ln w="25400">
            <a:solidFill>
              <a:srgbClr val="275A9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5949616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6457476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6965335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473195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981054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488913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996773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504632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012492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520351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1028210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1536070" y="3587831"/>
            <a:ext cx="91440" cy="9144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9" name="Connector 68"/>
          <p:cNvCxnSpPr/>
          <p:nvPr/>
        </p:nvCxnSpPr>
        <p:spPr>
          <a:xfrm>
            <a:off x="5995336" y="4123212"/>
            <a:ext cx="507860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6503196" y="4123212"/>
            <a:ext cx="507859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7011055" y="4123212"/>
            <a:ext cx="507860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7518915" y="4123212"/>
            <a:ext cx="507859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8026774" y="4123212"/>
            <a:ext cx="507859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8534633" y="4123212"/>
            <a:ext cx="507860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9042493" y="4123212"/>
            <a:ext cx="507859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9550352" y="4123212"/>
            <a:ext cx="507860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10058212" y="4123212"/>
            <a:ext cx="507859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10566071" y="4123212"/>
            <a:ext cx="507859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11073930" y="4123212"/>
            <a:ext cx="507860" cy="0"/>
          </a:xfrm>
          <a:prstGeom prst="line">
            <a:avLst/>
          </a:prstGeom>
          <a:ln w="25400">
            <a:solidFill>
              <a:srgbClr val="2E7D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5949616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6457476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6965335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473195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054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8488913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8996773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504632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012492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520351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028210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536070" y="4077492"/>
            <a:ext cx="91440" cy="9144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5995336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Jan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460874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Feb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926412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Mar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391950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Apr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857487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May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323025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Jun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788563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Jul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254101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Aug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719639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Sep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0185176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Oct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650714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Nov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1116252" y="5596128"/>
            <a:ext cx="465537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Dec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995336" y="5760720"/>
            <a:ext cx="5586453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434F5B"/>
                </a:solidFill>
                <a:latin typeface="Arial"/>
              </a:rPr>
              <a:t>Month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492416" y="2112263"/>
            <a:ext cx="5586453" cy="146304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00" b="1">
                <a:solidFill>
                  <a:srgbClr val="434F5B"/>
                </a:solidFill>
                <a:latin typeface="Arial"/>
              </a:rPr>
              <a:t>Blended pick cost ($ per unit)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5995336" y="5971032"/>
            <a:ext cx="128016" cy="128016"/>
          </a:xfrm>
          <a:prstGeom prst="rect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6196504" y="5925312"/>
            <a:ext cx="1609343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>
                <a:solidFill>
                  <a:srgbClr val="434F5B"/>
                </a:solidFill>
                <a:latin typeface="Arial"/>
              </a:rPr>
              <a:t>2025 monthly blended cost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7824136" y="5971032"/>
            <a:ext cx="128016" cy="128016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8025304" y="5925312"/>
            <a:ext cx="1609343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>
                <a:solidFill>
                  <a:srgbClr val="434F5B"/>
                </a:solidFill>
                <a:latin typeface="Arial"/>
              </a:rPr>
              <a:t>2024 peak reference ($0.59)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9652936" y="5971032"/>
            <a:ext cx="128016" cy="128016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9854104" y="5925312"/>
            <a:ext cx="1087605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>
                <a:solidFill>
                  <a:srgbClr val="434F5B"/>
                </a:solidFill>
                <a:latin typeface="Arial"/>
              </a:rPr>
              <a:t>No-capex floor ($0.44)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573270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02 · PEAK BROKE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The 2025 peak broke to $0.68 as 18% volume growth landed on the two oldest-WMS sites.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904" y="1911095"/>
            <a:ext cx="10971885" cy="1691640"/>
          </a:xfrm>
          <a:prstGeom prst="roundRect">
            <a:avLst>
              <a:gd name="adj" fmla="val 6000"/>
            </a:avLst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784" y="2075688"/>
            <a:ext cx="512018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78848F"/>
                </a:solidFill>
                <a:latin typeface="Arial"/>
              </a:rPr>
              <a:t>2024 PEAK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784" y="2304288"/>
            <a:ext cx="512018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16202A"/>
                </a:solidFill>
                <a:latin typeface="Arial"/>
              </a:rPr>
              <a:t>$0.59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2784" y="2898648"/>
            <a:ext cx="512018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78848F"/>
                </a:solidFill>
                <a:latin typeface="Arial"/>
              </a:rPr>
              <a:t>Prior-year peak ceiling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1275" y="2093976"/>
            <a:ext cx="9144" cy="1325880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78727" y="2075688"/>
            <a:ext cx="512018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78848F"/>
                </a:solidFill>
                <a:latin typeface="Arial"/>
              </a:rPr>
              <a:t>2025 PEAK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78727" y="2304288"/>
            <a:ext cx="512018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16202A"/>
                </a:solidFill>
                <a:latin typeface="Arial"/>
              </a:rPr>
              <a:t>$0.68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78727" y="2807208"/>
            <a:ext cx="512018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2E7D5B"/>
                </a:solidFill>
                <a:latin typeface="Arial"/>
              </a:rPr>
              <a:t>$0.09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78727" y="3035808"/>
            <a:ext cx="512018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78848F"/>
                </a:solidFill>
                <a:latin typeface="Arial"/>
              </a:rPr>
              <a:t>November 2025 ceiling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904" y="3877056"/>
            <a:ext cx="1097188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6202A"/>
                </a:solidFill>
                <a:latin typeface="Arial"/>
              </a:rPr>
              <a:t>What added to the 2025 peak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904" y="4242816"/>
            <a:ext cx="1828800" cy="368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>
                <a:solidFill>
                  <a:srgbClr val="16202A"/>
                </a:solidFill>
                <a:latin typeface="Arial"/>
              </a:rPr>
              <a:t>2024 peak base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21584" y="4312744"/>
            <a:ext cx="7908645" cy="228188"/>
          </a:xfrm>
          <a:prstGeom prst="rect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13110" y="4242816"/>
            <a:ext cx="868680" cy="368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>
                <a:solidFill>
                  <a:srgbClr val="16202A"/>
                </a:solidFill>
                <a:latin typeface="Arial"/>
              </a:rPr>
              <a:t>$0.59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904" y="4702302"/>
            <a:ext cx="1828800" cy="368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0">
                <a:solidFill>
                  <a:srgbClr val="434F5B"/>
                </a:solidFill>
                <a:latin typeface="Arial"/>
              </a:rPr>
              <a:t>Volume on weak sites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21584" y="4772230"/>
            <a:ext cx="7908645" cy="228188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621584" y="4772230"/>
            <a:ext cx="536179" cy="228188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713110" y="4702302"/>
            <a:ext cx="868680" cy="368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>
                <a:solidFill>
                  <a:srgbClr val="16202A"/>
                </a:solidFill>
                <a:latin typeface="Arial"/>
              </a:rPr>
              <a:t>$0.04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904" y="5161788"/>
            <a:ext cx="1828800" cy="368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0">
                <a:solidFill>
                  <a:srgbClr val="434F5B"/>
                </a:solidFill>
                <a:latin typeface="Arial"/>
              </a:rPr>
              <a:t>WMS-age handling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21584" y="5231716"/>
            <a:ext cx="7908645" cy="228188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621584" y="5231716"/>
            <a:ext cx="402134" cy="228188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713110" y="5161788"/>
            <a:ext cx="868680" cy="368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>
                <a:solidFill>
                  <a:srgbClr val="16202A"/>
                </a:solidFill>
                <a:latin typeface="Arial"/>
              </a:rPr>
              <a:t>$0.03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904" y="5621274"/>
            <a:ext cx="1828800" cy="368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0">
                <a:solidFill>
                  <a:srgbClr val="434F5B"/>
                </a:solidFill>
                <a:latin typeface="Arial"/>
              </a:rPr>
              <a:t>Peak temp-labour spike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21584" y="5691202"/>
            <a:ext cx="7908645" cy="228188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621584" y="5691202"/>
            <a:ext cx="268089" cy="228188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713110" y="5621274"/>
            <a:ext cx="868680" cy="3680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>
                <a:solidFill>
                  <a:srgbClr val="16202A"/>
                </a:solidFill>
                <a:latin typeface="Arial"/>
              </a:rPr>
              <a:t>$0.02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621584" y="6117336"/>
            <a:ext cx="164592" cy="164592"/>
          </a:xfrm>
          <a:prstGeom prst="rect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877616" y="6080759"/>
            <a:ext cx="1280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434F5B"/>
                </a:solidFill>
                <a:latin typeface="Arial"/>
              </a:rPr>
              <a:t>2024 peak starting point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340656" y="6117336"/>
            <a:ext cx="164592" cy="164592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6688" y="6080759"/>
            <a:ext cx="6345021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434F5B"/>
                </a:solidFill>
                <a:latin typeface="Arial"/>
              </a:rPr>
              <a:t>Directional cent contributions to 2025 peak (+$0.09)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573270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02 · PEAK BROKE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14¢ sits between the $0.68 November peak and Halden's $0.44 no-capex floor — worth ~$5.7M per cent recovered.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904" y="2368296"/>
            <a:ext cx="2537231" cy="8686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A8322A"/>
                </a:solidFill>
                <a:latin typeface="Arial"/>
              </a:rPr>
              <a:t>$0.68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904" y="3383280"/>
            <a:ext cx="2537231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6202A"/>
                </a:solidFill>
                <a:latin typeface="Arial"/>
              </a:rPr>
              <a:t>NOVEMBER PEAK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04" y="4087368"/>
            <a:ext cx="2537231" cy="11391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2025 peak blended pick cost per unit — the ceiling the network hit at the height of season.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1456" y="2368296"/>
            <a:ext cx="2537231" cy="8686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16202A"/>
                </a:solidFill>
                <a:latin typeface="Arial"/>
              </a:rPr>
              <a:t>$0.44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1456" y="3383280"/>
            <a:ext cx="2537231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6202A"/>
                </a:solidFill>
                <a:latin typeface="Arial"/>
              </a:rPr>
              <a:t>NO-CAPEX FLOOR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1456" y="4087368"/>
            <a:ext cx="2537231" cy="11391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The cost operations believes the network can reach with no capital spend — the reachable floor for the recovery band.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33007" y="2368296"/>
            <a:ext cx="2537231" cy="8686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16202A"/>
                </a:solidFill>
                <a:latin typeface="Arial"/>
              </a:rPr>
              <a:t>14¢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33007" y="3383280"/>
            <a:ext cx="2537231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6202A"/>
                </a:solidFill>
                <a:latin typeface="Arial"/>
              </a:rPr>
              <a:t>ADDRESSABLE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3007" y="4087368"/>
            <a:ext cx="2537231" cy="11391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The recoverable band between peak and floor — sub-dollar precision on where the pick-cost improvement actually lives.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4559" y="2368296"/>
            <a:ext cx="2537231" cy="8686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16202A"/>
                </a:solidFill>
                <a:latin typeface="Arial"/>
              </a:rPr>
              <a:t>~$5.7M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44559" y="3383280"/>
            <a:ext cx="2537231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6202A"/>
                </a:solidFill>
                <a:latin typeface="Arial"/>
              </a:rPr>
              <a:t>PER-CENT SCOPE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44559" y="4087368"/>
            <a:ext cx="2537231" cy="11391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Closing the full 14¢ against the $410K-per-cent bridge at current 41M-unit volume; the funded bundle in the recommendation lands at ~$12.9M via initiative‑level impacts.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469283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03 · TRADE-OFF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Read on both axes, the nine initiatives split cleanly: five earn funding, four defer.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904" y="1911095"/>
            <a:ext cx="10971885" cy="3130296"/>
          </a:xfrm>
          <a:prstGeom prst="rect">
            <a:avLst/>
          </a:prstGeom>
          <a:noFill/>
          <a:ln w="9525">
            <a:solidFill>
              <a:srgbClr val="D1D7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12824" y="3453383"/>
            <a:ext cx="10194645" cy="6350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0147" y="2276856"/>
            <a:ext cx="6350" cy="2353056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04264" y="2368296"/>
            <a:ext cx="491444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275A92"/>
                </a:solidFill>
                <a:latin typeface="Arial"/>
              </a:rPr>
              <a:t>FUND FIRST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1587" y="2368296"/>
            <a:ext cx="491444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275A92"/>
                </a:solidFill>
                <a:latin typeface="Arial"/>
              </a:rPr>
              <a:t>FUND SELECTIVELY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4264" y="4319016"/>
            <a:ext cx="491444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275A92"/>
                </a:solidFill>
                <a:latin typeface="Arial"/>
              </a:rPr>
              <a:t>HYGIENE BUNDLE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1587" y="4319016"/>
            <a:ext cx="491444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>
                <a:solidFill>
                  <a:srgbClr val="275A92"/>
                </a:solidFill>
                <a:latin typeface="Arial"/>
              </a:rPr>
              <a:t>DEFER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624" y="1956815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78848F"/>
                </a:solidFill>
                <a:latin typeface="Arial"/>
              </a:rPr>
              <a:t>ANNUAL MARGIN IMPACT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624" y="2258568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$4.1M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624" y="4465320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$800K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2824" y="4703064"/>
            <a:ext cx="10194645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78848F"/>
                </a:solidFill>
                <a:latin typeface="Arial"/>
              </a:rPr>
              <a:t>IMPLEMENTATION EFFORT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7104" y="4703064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LOW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50270" y="4703064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>
                <a:solidFill>
                  <a:srgbClr val="78848F"/>
                </a:solidFill>
                <a:latin typeface="Arial"/>
              </a:rPr>
              <a:t>HIGH</a:t>
            </a:r>
          </a:p>
        </p:txBody>
      </p:sp>
      <p:sp>
        <p:nvSpPr>
          <p:cNvPr id="18" name="Oval 17"/>
          <p:cNvSpPr/>
          <p:nvPr/>
        </p:nvSpPr>
        <p:spPr>
          <a:xfrm>
            <a:off x="2440853" y="3675766"/>
            <a:ext cx="402336" cy="402336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40853" y="3675766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1</a:t>
            </a:r>
          </a:p>
        </p:txBody>
      </p:sp>
      <p:sp>
        <p:nvSpPr>
          <p:cNvPr id="20" name="Oval 19"/>
          <p:cNvSpPr/>
          <p:nvPr/>
        </p:nvSpPr>
        <p:spPr>
          <a:xfrm>
            <a:off x="6008979" y="3134563"/>
            <a:ext cx="402336" cy="402336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08979" y="313456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6518711" y="2734543"/>
            <a:ext cx="402336" cy="402336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18711" y="273454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5805086" y="4005193"/>
            <a:ext cx="402336" cy="402336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805086" y="400519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4</a:t>
            </a:r>
          </a:p>
        </p:txBody>
      </p:sp>
      <p:sp>
        <p:nvSpPr>
          <p:cNvPr id="26" name="Oval 25"/>
          <p:cNvSpPr/>
          <p:nvPr/>
        </p:nvSpPr>
        <p:spPr>
          <a:xfrm>
            <a:off x="9577105" y="2075687"/>
            <a:ext cx="402336" cy="402336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77105" y="2075687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5</a:t>
            </a:r>
          </a:p>
        </p:txBody>
      </p:sp>
      <p:sp>
        <p:nvSpPr>
          <p:cNvPr id="28" name="Oval 27"/>
          <p:cNvSpPr/>
          <p:nvPr/>
        </p:nvSpPr>
        <p:spPr>
          <a:xfrm>
            <a:off x="9882944" y="2287463"/>
            <a:ext cx="402336" cy="402336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882944" y="228746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6</a:t>
            </a:r>
          </a:p>
        </p:txBody>
      </p:sp>
      <p:sp>
        <p:nvSpPr>
          <p:cNvPr id="30" name="Oval 29"/>
          <p:cNvSpPr/>
          <p:nvPr/>
        </p:nvSpPr>
        <p:spPr>
          <a:xfrm>
            <a:off x="9271266" y="2569829"/>
            <a:ext cx="402336" cy="402336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271266" y="2569829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7</a:t>
            </a:r>
          </a:p>
        </p:txBody>
      </p:sp>
      <p:sp>
        <p:nvSpPr>
          <p:cNvPr id="32" name="Oval 31"/>
          <p:cNvSpPr/>
          <p:nvPr/>
        </p:nvSpPr>
        <p:spPr>
          <a:xfrm>
            <a:off x="2746693" y="4146377"/>
            <a:ext cx="402336" cy="402336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746693" y="4146377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8</a:t>
            </a:r>
          </a:p>
        </p:txBody>
      </p:sp>
      <p:sp>
        <p:nvSpPr>
          <p:cNvPr id="34" name="Oval 33"/>
          <p:cNvSpPr/>
          <p:nvPr/>
        </p:nvSpPr>
        <p:spPr>
          <a:xfrm>
            <a:off x="2135014" y="4428744"/>
            <a:ext cx="402336" cy="402336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135014" y="442874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9</a:t>
            </a:r>
          </a:p>
        </p:txBody>
      </p:sp>
      <p:sp>
        <p:nvSpPr>
          <p:cNvPr id="36" name="Oval 35"/>
          <p:cNvSpPr/>
          <p:nvPr/>
        </p:nvSpPr>
        <p:spPr>
          <a:xfrm>
            <a:off x="609904" y="5306568"/>
            <a:ext cx="182880" cy="182880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5936" y="5205984"/>
            <a:ext cx="4873294" cy="384048"/>
          </a:xfrm>
          <a:prstGeom prst="rect">
            <a:avLst/>
          </a:prstGeom>
          <a:noFill/>
        </p:spPr>
        <p:txBody>
          <a:bodyPr wrap="square" anchor="ctr" lIns="18288" rIns="36576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34F5B"/>
                </a:solidFill>
                <a:latin typeface="Arial"/>
              </a:rPr>
              <a:t>Funded (5)</a:t>
            </a:r>
          </a:p>
        </p:txBody>
      </p:sp>
      <p:sp>
        <p:nvSpPr>
          <p:cNvPr id="38" name="Oval 37"/>
          <p:cNvSpPr/>
          <p:nvPr/>
        </p:nvSpPr>
        <p:spPr>
          <a:xfrm>
            <a:off x="5775807" y="5306568"/>
            <a:ext cx="182880" cy="182880"/>
          </a:xfrm>
          <a:prstGeom prst="ellipse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031839" y="5205984"/>
            <a:ext cx="4873294" cy="384048"/>
          </a:xfrm>
          <a:prstGeom prst="rect">
            <a:avLst/>
          </a:prstGeom>
          <a:noFill/>
        </p:spPr>
        <p:txBody>
          <a:bodyPr wrap="square" anchor="ctr" lIns="18288" rIns="36576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34F5B"/>
                </a:solidFill>
                <a:latin typeface="Arial"/>
              </a:rPr>
              <a:t>Deferred (4)</a:t>
            </a:r>
          </a:p>
        </p:txBody>
      </p:sp>
      <p:sp>
        <p:nvSpPr>
          <p:cNvPr id="40" name="Oval 39"/>
          <p:cNvSpPr/>
          <p:nvPr/>
        </p:nvSpPr>
        <p:spPr>
          <a:xfrm>
            <a:off x="683056" y="5772912"/>
            <a:ext cx="237744" cy="237744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83056" y="5772912"/>
            <a:ext cx="237744" cy="2377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3E9EF"/>
                </a:solidFill>
                <a:latin typeface="Arial"/>
              </a:rPr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2240" y="5754624"/>
            <a:ext cx="4617262" cy="37185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>
                <a:solidFill>
                  <a:srgbClr val="16202A"/>
                </a:solidFill>
                <a:latin typeface="Arial"/>
              </a:rPr>
              <a:t>WMS upgrade at Reading + Tracy is the only High-effort item funded — it fixes the sites driving the peak break.</a:t>
            </a:r>
          </a:p>
        </p:txBody>
      </p:sp>
      <p:sp>
        <p:nvSpPr>
          <p:cNvPr id="43" name="Oval 42"/>
          <p:cNvSpPr/>
          <p:nvPr/>
        </p:nvSpPr>
        <p:spPr>
          <a:xfrm>
            <a:off x="5922111" y="5772912"/>
            <a:ext cx="237744" cy="237744"/>
          </a:xfrm>
          <a:prstGeom prst="ellipse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22111" y="5772912"/>
            <a:ext cx="237744" cy="2377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3E9EF"/>
                </a:solidFill>
                <a:latin typeface="Arial"/>
              </a:rPr>
              <a:t>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51295" y="5754624"/>
            <a:ext cx="4617262" cy="37185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>
                <a:solidFill>
                  <a:srgbClr val="16202A"/>
                </a:solidFill>
                <a:latin typeface="Arial"/>
              </a:rPr>
              <a:t>Cross-dock Lehigh and automated putaway Columbus sit at already-strong sites; sequence after WMS payback.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469283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03 · TRADE-OFF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WMS upgrade at Reading and Tracy is the one High-effort bet worth funding — it fixes the sites driving the peak break.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22803" y="1911095"/>
            <a:ext cx="9509" cy="4489704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904" y="1911095"/>
            <a:ext cx="4984882" cy="274320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904" y="1911095"/>
            <a:ext cx="4984882" cy="274320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78848F"/>
                </a:solidFill>
                <a:latin typeface="Arial"/>
              </a:rPr>
              <a:t>THE TWO WEAK SITES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0819" y="1911095"/>
            <a:ext cx="5730970" cy="274320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50819" y="1911095"/>
            <a:ext cx="5730970" cy="274320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78848F"/>
                </a:solidFill>
                <a:latin typeface="Arial"/>
              </a:rPr>
              <a:t>WHY THIS ONE PAYS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904" y="2660903"/>
            <a:ext cx="4984882" cy="292608"/>
          </a:xfrm>
          <a:prstGeom prst="rect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660903"/>
            <a:ext cx="1783080" cy="29260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SITE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5728" y="2660903"/>
            <a:ext cx="1600200" cy="29260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CAPABILITY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95928" y="2660903"/>
            <a:ext cx="1600200" cy="29260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3E9EF"/>
                </a:solidFill>
                <a:latin typeface="Arial"/>
              </a:rPr>
              <a:t>WMS PLATFORM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2953511"/>
            <a:ext cx="1783080" cy="713232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Reading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95728" y="2953511"/>
            <a:ext cx="160020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3/4 Developing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928" y="2953511"/>
            <a:ext cx="160020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Oldest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904" y="3666744"/>
            <a:ext cx="4984882" cy="713232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2648" y="3666744"/>
            <a:ext cx="1783080" cy="713232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Tracy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95728" y="3666744"/>
            <a:ext cx="160020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3/4 Developing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95928" y="3666744"/>
            <a:ext cx="160020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Oldest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" y="4379975"/>
            <a:ext cx="1783080" cy="713232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Other four sites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95728" y="4379975"/>
            <a:ext cx="160020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At par+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95928" y="4379975"/>
            <a:ext cx="160020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Migrated 2023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904" y="5093207"/>
            <a:ext cx="4984882" cy="713232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2648" y="5093207"/>
            <a:ext cx="1783080" cy="713232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6202A"/>
                </a:solidFill>
                <a:latin typeface="Arial"/>
              </a:rPr>
              <a:t>Annual impact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95728" y="5093207"/>
            <a:ext cx="160020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$4.1M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95928" y="5093207"/>
            <a:ext cx="160020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High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904" y="5806440"/>
            <a:ext cx="4984882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850819" y="2660903"/>
            <a:ext cx="402336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275A92"/>
                </a:solidFill>
                <a:latin typeface="Arial"/>
              </a:rPr>
              <a:t>01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53155" y="2660903"/>
            <a:ext cx="4690872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Systems-maturity cluster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53155" y="2880359"/>
            <a:ext cx="4690872" cy="402335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Reading and Tracy are the only two sites on the oldest WMS, and both score Developing on systems maturity — the weakest column in the network grid.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50819" y="3700271"/>
            <a:ext cx="402336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275A92"/>
                </a:solidFill>
                <a:latin typeface="Arial"/>
              </a:rPr>
              <a:t>02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53155" y="3700271"/>
            <a:ext cx="4690872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Peak-break driver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53155" y="3919727"/>
            <a:ext cx="4690872" cy="402335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18% volume growth landed disproportionately on these two sites, a systems problem amplified by the temp-labour ratio jumping from 19% to 34% at peak.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50819" y="4739639"/>
            <a:ext cx="402336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275A92"/>
                </a:solidFill>
                <a:latin typeface="Arial"/>
              </a:rPr>
              <a:t>03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53155" y="4739639"/>
            <a:ext cx="4690872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Why this High-effort bet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53155" y="4959096"/>
            <a:ext cx="4690872" cy="402335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The other two High-effort builds sit at Lehigh and Columbus, already Leading on inbound. The cost problem lives at Reading and Tracy — fund where it lives.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50819" y="5779007"/>
            <a:ext cx="402336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275A92"/>
                </a:solidFill>
                <a:latin typeface="Arial"/>
              </a:rPr>
              <a:t>04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53155" y="5779007"/>
            <a:ext cx="4688554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Sequencing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53155" y="5998464"/>
            <a:ext cx="4688554" cy="402335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434F5B"/>
                </a:solidFill>
                <a:latin typeface="Arial"/>
              </a:rPr>
              <a:t>$4.1M annual impact — the largest single-initiative return — and a prerequisite for later automation bets at the same sites.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469283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03 · TRADE-OFF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Fund High-effort spend where the weakness lives, not where the capability grid already scores Leading.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904" y="1911095"/>
            <a:ext cx="461726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02A"/>
                </a:solidFill>
                <a:latin typeface="Arial"/>
              </a:rPr>
              <a:t>Fund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4527" y="1911095"/>
            <a:ext cx="461726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02A"/>
                </a:solidFill>
                <a:latin typeface="Arial"/>
              </a:rPr>
              <a:t>Defer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04" y="2414015"/>
            <a:ext cx="4617262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161086" indent="-16108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WMS upgrade at Reading + Tracy — $4.1M annual impact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Sites scored Developing on systems maturity — the cluster driving the peak break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Both run the oldest WMS; the other four moved to current platform in 2023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The one High-effort bet that fixes where the cost problem actually lives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64527" y="2414015"/>
            <a:ext cx="4617262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161086" indent="-16108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Cross-dock at Lehigh — $3.4M annual impact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Lehigh scored Leading on inbound accuracy and pick productivity already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Automated putaway at Columbus — $3.8M annual impact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Columbus scored Leading on inbound accuracy already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592927" y="3770985"/>
            <a:ext cx="1005840" cy="678484"/>
          </a:xfrm>
          <a:prstGeom prst="rightArrow">
            <a:avLst>
              <a:gd name="adj1" fmla="val 55000"/>
              <a:gd name="adj2" fmla="val 55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49984" y="5989320"/>
            <a:ext cx="9691725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 i="1">
                <a:solidFill>
                  <a:srgbClr val="16202A"/>
                </a:solidFill>
                <a:latin typeface="Arial"/>
              </a:rPr>
              <a:t>The High-effort dollar goes to the weak sites, not the strong ones.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560184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04 · FUND FLOOR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Fund the five-initiative bundle now to reclaim ~14¢ of pick cost — worth ~$12.9M annually.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904" y="1783080"/>
            <a:ext cx="109718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Fix the floor before building the ceiling — five initiatives, one High-effort bet, deliverable before next peak.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904" y="2258568"/>
            <a:ext cx="2062703" cy="2880360"/>
          </a:xfrm>
          <a:prstGeom prst="roundRect">
            <a:avLst>
              <a:gd name="adj" fmla="val 6000"/>
            </a:avLst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6208" y="2404872"/>
            <a:ext cx="1062057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78848F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2240" y="2660904"/>
            <a:ext cx="1514063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Slotting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756208" y="2697480"/>
            <a:ext cx="146304" cy="146304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6208" y="3383280"/>
            <a:ext cx="1770095" cy="6949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Approve slotting re-optimisation across all six sites.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208" y="4114800"/>
            <a:ext cx="1770095" cy="877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$1.9M, Low effort — hygiene fix on today's pick paths.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37200" y="2258568"/>
            <a:ext cx="2062703" cy="2880360"/>
          </a:xfrm>
          <a:prstGeom prst="roundRect">
            <a:avLst>
              <a:gd name="adj" fmla="val 6000"/>
            </a:avLst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83504" y="2404872"/>
            <a:ext cx="1062057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78848F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9536" y="2660904"/>
            <a:ext cx="1514063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Pick-path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83504" y="2697480"/>
            <a:ext cx="146304" cy="146304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83504" y="3383280"/>
            <a:ext cx="1770095" cy="6949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Fund pick-path algorithm upgrade network-wide.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83504" y="4114800"/>
            <a:ext cx="1770095" cy="877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$2.6M, Medium effort — lifts the weakest column, pick productivity.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64495" y="2258568"/>
            <a:ext cx="2062703" cy="2880360"/>
          </a:xfrm>
          <a:prstGeom prst="roundRect">
            <a:avLst>
              <a:gd name="adj" fmla="val 6000"/>
            </a:avLst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10799" y="2404872"/>
            <a:ext cx="1062057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78848F"/>
                </a:solidFill>
                <a:latin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66831" y="2660904"/>
            <a:ext cx="1514063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Flex shift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10799" y="2697480"/>
            <a:ext cx="146304" cy="146304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10799" y="3383280"/>
            <a:ext cx="1770095" cy="6949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Deploy peak-season flex shift model before next peak.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0799" y="4114800"/>
            <a:ext cx="1770095" cy="877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$2.9M, Medium — attacks the 34% peak temp-labour spike.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91791" y="2258568"/>
            <a:ext cx="2062703" cy="2880360"/>
          </a:xfrm>
          <a:prstGeom prst="roundRect">
            <a:avLst>
              <a:gd name="adj" fmla="val 6000"/>
            </a:avLst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38095" y="2404872"/>
            <a:ext cx="1062057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78848F"/>
                </a:solidFill>
                <a:latin typeface="Arial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94127" y="2660904"/>
            <a:ext cx="1514063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Carton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38095" y="2697480"/>
            <a:ext cx="146304" cy="146304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38095" y="3383280"/>
            <a:ext cx="1770095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Fund carton-size rationalisation.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38095" y="3913632"/>
            <a:ext cx="1770095" cy="107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$1.4M, Medium — cubes out fewer trailers, lower handling cost.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519086" y="2258568"/>
            <a:ext cx="2062703" cy="2880360"/>
          </a:xfrm>
          <a:prstGeom prst="roundRect">
            <a:avLst>
              <a:gd name="adj" fmla="val 6000"/>
            </a:avLst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5390" y="2404872"/>
            <a:ext cx="1062057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78848F"/>
                </a:solidFill>
                <a:latin typeface="Arial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21422" y="2660904"/>
            <a:ext cx="1514063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WMS upgrade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665390" y="2697480"/>
            <a:ext cx="146304" cy="146304"/>
          </a:xfrm>
          <a:prstGeom prst="rect">
            <a:avLst/>
          </a:prstGeom>
          <a:solidFill>
            <a:srgbClr val="275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665390" y="3383280"/>
            <a:ext cx="1770095" cy="6949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16202A"/>
                </a:solidFill>
                <a:latin typeface="Arial"/>
              </a:rPr>
              <a:t>Green-light WMS upgrade at Reading and Tracy.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65390" y="4114800"/>
            <a:ext cx="1770095" cy="877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8848F"/>
                </a:solidFill>
                <a:latin typeface="Arial"/>
              </a:rPr>
              <a:t>$4.1M, High — the one High-effort bet, fixes the peak‑break sites.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49984" y="6035040"/>
            <a:ext cx="969172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16202A"/>
                </a:solidFill>
                <a:latin typeface="Arial"/>
              </a:rPr>
              <a:t>Five asks, </a:t>
            </a:r>
            <a:r>
              <a:rPr sz="1200" b="1">
                <a:solidFill>
                  <a:srgbClr val="16202A"/>
                </a:solidFill>
                <a:latin typeface="Arial"/>
              </a:rPr>
              <a:t>~$12.9M annual impact</a:t>
            </a:r>
            <a:r>
              <a:rPr sz="1200" b="0">
                <a:solidFill>
                  <a:srgbClr val="16202A"/>
                </a:solidFill>
                <a:latin typeface="Arial"/>
              </a:rPr>
              <a:t>, one High-effort item — approvable in this meeting.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560184" cy="320040"/>
          </a:xfrm>
          <a:prstGeom prst="roundRect">
            <a:avLst>
              <a:gd name="adj" fmla="val 50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3E9EF"/>
                </a:solidFill>
                <a:latin typeface="Arial"/>
              </a:rPr>
              <a:t>04 · FUND FLOOR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6202A"/>
                </a:solidFill>
                <a:latin typeface="Arial"/>
              </a:rPr>
              <a:t>Accept $9.2M of deferred impact from four initiatives — the price of faster payback and lower peak risk.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1D7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904" y="1911095"/>
            <a:ext cx="461726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02A"/>
                </a:solidFill>
                <a:latin typeface="Arial"/>
              </a:rPr>
              <a:t>Fund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4527" y="1911095"/>
            <a:ext cx="461726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6202A"/>
                </a:solidFill>
                <a:latin typeface="Arial"/>
              </a:rPr>
              <a:t>Defer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04" y="2414015"/>
            <a:ext cx="4617262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161086" indent="-16108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Five-initiative bundle worth $12.9M annually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One High-effort bet: WMS upgrade at Reading and Tracy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Addresses the sites and drivers behind the 2025 peak break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Deliverable before next peak season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64527" y="2414015"/>
            <a:ext cx="4617262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161086" indent="-16108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Cross-dock at Lehigh — $3.4M, High effort at an already‑Leading site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Automated putaway at Columbus — $3.8M, High effort at a Leading‑inbound site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Temp-labour pooling — $1.2M, rolled into operational hygiene</a:t>
            </a:r>
          </a:p>
          <a:p>
            <a:pPr algn="l" marL="161086" indent="-161086">
              <a:lnSpc>
                <a:spcPct val="130000"/>
              </a:lnSpc>
              <a:spcBef>
                <a:spcPts val="3575"/>
              </a:spcBef>
              <a:spcAft>
                <a:spcPts val="0"/>
              </a:spcAft>
            </a:pPr>
            <a:r>
              <a:rPr sz="1400" b="1">
                <a:solidFill>
                  <a:srgbClr val="16202A"/>
                </a:solidFill>
                <a:latin typeface="Arial"/>
              </a:rPr>
              <a:t>•  </a:t>
            </a:r>
            <a:r>
              <a:rPr sz="1200" b="0">
                <a:solidFill>
                  <a:srgbClr val="16202A"/>
                </a:solidFill>
                <a:latin typeface="Arial"/>
              </a:rPr>
              <a:t>Inbound ASN enforcement — $800K, rolled into operational hygiene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592927" y="3770985"/>
            <a:ext cx="1005840" cy="678484"/>
          </a:xfrm>
          <a:prstGeom prst="rightArrow">
            <a:avLst>
              <a:gd name="adj1" fmla="val 55000"/>
              <a:gd name="adj2" fmla="val 55000"/>
            </a:avLst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49984" y="5907024"/>
            <a:ext cx="9691725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 i="1">
                <a:solidFill>
                  <a:srgbClr val="16202A"/>
                </a:solidFill>
                <a:latin typeface="Arial"/>
              </a:rPr>
              <a:t>Deferred, not killed — sequence the two High-effort builds after WMS payback proves out; 14¢ back on the pick cost is what the funded bundle delivers, not what we still aim for.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78848F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3E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583515" cy="6858000"/>
          </a:xfrm>
          <a:prstGeom prst="rect">
            <a:avLst/>
          </a:prstGeom>
          <a:solidFill>
            <a:srgbClr val="E3E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57400"/>
            <a:ext cx="5486235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2000"/>
              </a:lnSpc>
            </a:pPr>
            <a:r>
              <a:rPr sz="3600" b="1">
                <a:solidFill>
                  <a:srgbClr val="16202A"/>
                </a:solidFill>
                <a:latin typeface="Arial"/>
              </a:rPr>
              <a:t>Fix the floor before building the ceiling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515" y="0"/>
            <a:ext cx="5608179" cy="6858000"/>
          </a:xfrm>
          <a:prstGeom prst="rect">
            <a:avLst/>
          </a:prstGeom>
          <a:solidFill>
            <a:srgbClr val="1E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949275" y="685800"/>
            <a:ext cx="4876659" cy="5486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9300" b="1">
                <a:solidFill>
                  <a:srgbClr val="E3E9EF"/>
                </a:solidFill>
                <a:latin typeface="Arial"/>
              </a:rPr>
              <a:t>Thank
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F2F5F8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