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E1D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949266" cy="6858000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904" y="1234439"/>
            <a:ext cx="5882161" cy="16916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sz="5000" b="1">
                <a:solidFill>
                  <a:srgbClr val="E8E1D0"/>
                </a:solidFill>
                <a:latin typeface="Arial"/>
              </a:rPr>
              <a:t>Corvara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904" y="2926080"/>
            <a:ext cx="588216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 i="1">
                <a:solidFill>
                  <a:srgbClr val="C2923A"/>
                </a:solidFill>
                <a:latin typeface="Arial"/>
              </a:rPr>
              <a:t>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904" y="3337560"/>
            <a:ext cx="5882161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5000" b="1">
                <a:solidFill>
                  <a:srgbClr val="E8E1D0"/>
                </a:solidFill>
                <a:latin typeface="Arial"/>
              </a:rPr>
              <a:t>Solutions 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904" y="5212080"/>
            <a:ext cx="5882161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C2923A"/>
                </a:solidFill>
                <a:latin typeface="Arial"/>
              </a:rPr>
              <a:t>Fix the hop, then the two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6035040"/>
            <a:ext cx="5882161" cy="3657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900" b="0">
                <a:solidFill>
                  <a:srgbClr val="C2923A"/>
                </a:solidFill>
                <a:latin typeface="Arial"/>
              </a:rPr>
              <a:t>May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6236" y="1303019"/>
            <a:ext cx="4508488" cy="4251960"/>
          </a:xfrm>
          <a:prstGeom prst="roundRect">
            <a:avLst>
              <a:gd name="adj" fmla="val 10000"/>
            </a:avLst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27716" y="1760219"/>
            <a:ext cx="3685528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C2B22"/>
                </a:solidFill>
                <a:latin typeface="Arial"/>
              </a:rPr>
              <a:t>OF EXCEPTIONS FAIL 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7716" y="2377440"/>
            <a:ext cx="3685528" cy="21031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sz="7000" b="1">
                <a:solidFill>
                  <a:srgbClr val="1C2B22"/>
                </a:solidFill>
                <a:latin typeface="Arial"/>
              </a:rPr>
              <a:t>58.0%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7716" y="4686300"/>
            <a:ext cx="368552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1C2B22"/>
                </a:solidFill>
                <a:latin typeface="Arial"/>
              </a:rPr>
              <a:t>ONE HOP — MATCH SERVICE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04437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01 · THE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Funds and remittance travel two independent paths from PAYER PORTAL and only meet at MATCH SERVICE, where $38.0M sits unmatched.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639872" y="1911095"/>
            <a:ext cx="2950159" cy="329184"/>
          </a:xfrm>
          <a:prstGeom prst="rect">
            <a:avLst/>
          </a:prstGeom>
          <a:noFill/>
        </p:spPr>
        <p:txBody>
          <a:bodyPr wrap="square" anchor="b" lIns="36576" rIns="36576" tIns="18288" bIns="18288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Funds path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26607" y="1911095"/>
            <a:ext cx="2950159" cy="329184"/>
          </a:xfrm>
          <a:prstGeom prst="rect">
            <a:avLst/>
          </a:prstGeom>
          <a:noFill/>
        </p:spPr>
        <p:txBody>
          <a:bodyPr wrap="square" anchor="b" lIns="36576" rIns="36576" tIns="18288" bIns="18288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Remittance path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13343" y="1911095"/>
            <a:ext cx="2950159" cy="329184"/>
          </a:xfrm>
          <a:prstGeom prst="rect">
            <a:avLst/>
          </a:prstGeom>
          <a:noFill/>
        </p:spPr>
        <p:txBody>
          <a:bodyPr wrap="square" anchor="b" lIns="36576" rIns="36576" tIns="18288" bIns="18288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Match &amp; post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624" y="2240279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PAYER PORTAL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9872" y="2258568"/>
            <a:ext cx="2950159" cy="308283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352288" y="2295144"/>
            <a:ext cx="201168" cy="201168"/>
          </a:xfrm>
          <a:prstGeom prst="ellipse">
            <a:avLst/>
          </a:prstGeom>
          <a:solidFill>
            <a:srgbClr val="1E3D2F"/>
          </a:solidFill>
          <a:ln w="6350">
            <a:solidFill>
              <a:srgbClr val="1E3D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52288" y="2295144"/>
            <a:ext cx="201168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>
                <a:solidFill>
                  <a:srgbClr val="E8E1D0"/>
                </a:solidFill>
                <a:latin typeface="Arial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26607" y="2258568"/>
            <a:ext cx="2950159" cy="308283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613343" y="2258568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" y="2585139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SETTLEMENT ENGINE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39872" y="2603427"/>
            <a:ext cx="2950159" cy="308283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26607" y="2603427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13343" y="2603427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5624" y="2929998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600" b="1">
                <a:solidFill>
                  <a:srgbClr val="1C2B22"/>
                </a:solidFill>
                <a:latin typeface="Arial"/>
              </a:rPr>
              <a:t>CLEARINGHOUSEREMITTANCERECONCILIATIONGATEWAY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39872" y="2948286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26607" y="2948286"/>
            <a:ext cx="2950159" cy="308283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13343" y="2948286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5624" y="3274858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PROVIDER LEDGER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39872" y="3293146"/>
            <a:ext cx="2950159" cy="308283"/>
          </a:xfrm>
          <a:prstGeom prst="rect">
            <a:avLst/>
          </a:prstGeom>
          <a:solidFill>
            <a:srgbClr val="EAD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26607" y="3293146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613343" y="3293146"/>
            <a:ext cx="2950159" cy="308283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624" y="3619717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MATCH SERVICE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39872" y="3638005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626607" y="3638005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613343" y="3638005"/>
            <a:ext cx="2950159" cy="308283"/>
          </a:xfrm>
          <a:prstGeom prst="rect">
            <a:avLst/>
          </a:prstGeom>
          <a:solidFill>
            <a:srgbClr val="2F8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1325758" y="3674581"/>
            <a:ext cx="201168" cy="201168"/>
          </a:xfrm>
          <a:prstGeom prst="ellipse">
            <a:avLst/>
          </a:prstGeom>
          <a:solidFill>
            <a:srgbClr val="1E3D2F"/>
          </a:solidFill>
          <a:ln w="6350">
            <a:solidFill>
              <a:srgbClr val="1E3D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325758" y="3674581"/>
            <a:ext cx="201168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>
                <a:solidFill>
                  <a:srgbClr val="E8E1D0"/>
                </a:solidFill>
                <a:latin typeface="Arial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5624" y="3964577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EXCEPTION QUEUE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39872" y="3982865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26607" y="3982865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613343" y="3982865"/>
            <a:ext cx="2950159" cy="308283"/>
          </a:xfrm>
          <a:prstGeom prst="rect">
            <a:avLst/>
          </a:prstGeom>
          <a:solidFill>
            <a:srgbClr val="2F8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325758" y="4019441"/>
            <a:ext cx="201168" cy="201168"/>
          </a:xfrm>
          <a:prstGeom prst="ellipse">
            <a:avLst/>
          </a:prstGeom>
          <a:solidFill>
            <a:srgbClr val="1E3D2F"/>
          </a:solidFill>
          <a:ln w="6350">
            <a:solidFill>
              <a:srgbClr val="1E3D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325758" y="4019441"/>
            <a:ext cx="201168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>
                <a:solidFill>
                  <a:srgbClr val="E8E1D0"/>
                </a:solidFill>
                <a:latin typeface="Arial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5624" y="4309436"/>
            <a:ext cx="1874520" cy="344859"/>
          </a:xfrm>
          <a:prstGeom prst="rect">
            <a:avLst/>
          </a:prstGeom>
          <a:noFill/>
        </p:spPr>
        <p:txBody>
          <a:bodyPr wrap="square" anchor="ctr" lIns="18288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HOSPITAL REPORTING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39872" y="4327724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26607" y="4327724"/>
            <a:ext cx="2950159" cy="308283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613343" y="4327724"/>
            <a:ext cx="2950159" cy="308283"/>
          </a:xfrm>
          <a:prstGeom prst="rect">
            <a:avLst/>
          </a:prstGeom>
          <a:solidFill>
            <a:srgbClr val="EAD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325758" y="4364300"/>
            <a:ext cx="201168" cy="201168"/>
          </a:xfrm>
          <a:prstGeom prst="ellipse">
            <a:avLst/>
          </a:prstGeom>
          <a:solidFill>
            <a:srgbClr val="E8E1D0"/>
          </a:solidFill>
          <a:ln w="6350">
            <a:solidFill>
              <a:srgbClr val="1E3D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325758" y="4364300"/>
            <a:ext cx="201168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>
                <a:solidFill>
                  <a:srgbClr val="1E3D2F"/>
                </a:solidFill>
                <a:latin typeface="Arial"/>
              </a:rPr>
              <a:t>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904" y="4919472"/>
            <a:ext cx="182880" cy="182880"/>
          </a:xfrm>
          <a:prstGeom prst="rect">
            <a:avLst/>
          </a:prstGeom>
          <a:solidFill>
            <a:srgbClr val="E8E1D0"/>
          </a:solidFill>
          <a:ln w="9525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65936" y="4818888"/>
            <a:ext cx="2450363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Not involved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52876" y="4919472"/>
            <a:ext cx="182880" cy="182880"/>
          </a:xfrm>
          <a:prstGeom prst="rect">
            <a:avLst/>
          </a:prstGeom>
          <a:solidFill>
            <a:srgbClr val="EAD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608908" y="4818888"/>
            <a:ext cx="2450363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Reads only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095847" y="4919472"/>
            <a:ext cx="182880" cy="182880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1879" y="4818888"/>
            <a:ext cx="2450363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Routes on this path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38819" y="4919472"/>
            <a:ext cx="182880" cy="182880"/>
          </a:xfrm>
          <a:prstGeom prst="rect">
            <a:avLst/>
          </a:prstGeom>
          <a:solidFill>
            <a:srgbClr val="2F8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094851" y="4818888"/>
            <a:ext cx="2450363" cy="384048"/>
          </a:xfrm>
          <a:prstGeom prst="rect">
            <a:avLst/>
          </a:prstGeom>
          <a:noFill/>
        </p:spPr>
        <p:txBody>
          <a:bodyPr wrap="square" anchor="ctr" lIns="18288" rIns="36576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Where failures accumulate</a:t>
            </a:r>
          </a:p>
        </p:txBody>
      </p:sp>
      <p:sp>
        <p:nvSpPr>
          <p:cNvPr id="52" name="Oval 51"/>
          <p:cNvSpPr/>
          <p:nvPr/>
        </p:nvSpPr>
        <p:spPr>
          <a:xfrm>
            <a:off x="683056" y="5440680"/>
            <a:ext cx="237744" cy="237744"/>
          </a:xfrm>
          <a:prstGeom prst="ellipse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3056" y="5440680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8E1D0"/>
                </a:solidFill>
                <a:latin typeface="Arial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12240" y="5422392"/>
            <a:ext cx="2157755" cy="7040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1C2B22"/>
                </a:solidFill>
                <a:latin typeface="Arial"/>
              </a:rPr>
              <a:t>PAYER PORTAL fans out here: funds instruction to SETTLEMENT ENGINE, remittance advice separately to the gateway.</a:t>
            </a:r>
          </a:p>
        </p:txBody>
      </p:sp>
      <p:sp>
        <p:nvSpPr>
          <p:cNvPr id="55" name="Oval 54"/>
          <p:cNvSpPr/>
          <p:nvPr/>
        </p:nvSpPr>
        <p:spPr>
          <a:xfrm>
            <a:off x="3462604" y="5440680"/>
            <a:ext cx="237744" cy="237744"/>
          </a:xfrm>
          <a:prstGeom prst="ellipse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462604" y="5440680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8E1D0"/>
                </a:solidFill>
                <a:latin typeface="Arial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91788" y="5422392"/>
            <a:ext cx="2157755" cy="7040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1C2B22"/>
                </a:solidFill>
                <a:latin typeface="Arial"/>
              </a:rPr>
              <a:t>The two paths only meet at MATCH SERVICE — where $38.0M of remittance sits unmatched today.</a:t>
            </a:r>
          </a:p>
        </p:txBody>
      </p:sp>
      <p:sp>
        <p:nvSpPr>
          <p:cNvPr id="58" name="Oval 57"/>
          <p:cNvSpPr/>
          <p:nvPr/>
        </p:nvSpPr>
        <p:spPr>
          <a:xfrm>
            <a:off x="6242151" y="5440680"/>
            <a:ext cx="237744" cy="237744"/>
          </a:xfrm>
          <a:prstGeom prst="ellipse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242151" y="5440680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8E1D0"/>
                </a:solidFill>
                <a:latin typeface="Arial"/>
              </a:rPr>
              <a:t>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571335" y="5422392"/>
            <a:ext cx="2157755" cy="7040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1C2B22"/>
                </a:solidFill>
                <a:latin typeface="Arial"/>
              </a:rPr>
              <a:t>EXCEPTION QUEUE loops back to MATCH SERVICE (re-keyed IDs) and to the gateway (malformed files re-requested from payer).</a:t>
            </a:r>
          </a:p>
        </p:txBody>
      </p:sp>
      <p:sp>
        <p:nvSpPr>
          <p:cNvPr id="61" name="Oval 60"/>
          <p:cNvSpPr/>
          <p:nvPr/>
        </p:nvSpPr>
        <p:spPr>
          <a:xfrm>
            <a:off x="9021699" y="5440680"/>
            <a:ext cx="237744" cy="237744"/>
          </a:xfrm>
          <a:prstGeom prst="ellipse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021699" y="5440680"/>
            <a:ext cx="237744" cy="2377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8E1D0"/>
                </a:solidFill>
                <a:latin typeface="Arial"/>
              </a:rPr>
              <a:t>4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350883" y="5422392"/>
            <a:ext cx="2157755" cy="7040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1C2B22"/>
                </a:solidFill>
                <a:latin typeface="Arial"/>
              </a:rPr>
              <a:t>PROVIDER LEDGER publishes posted position downstream — only matched pairs reach HOSPITAL REPORTING.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404437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01 · THE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Every failure loops back through EXCEPTION QUEUE into one of two upstream systems, depending on why the line failed.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904" y="1911095"/>
            <a:ext cx="10971885" cy="1417320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84224" y="2286000"/>
            <a:ext cx="10423245" cy="18288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3192856" y="2183129"/>
            <a:ext cx="320040" cy="224027"/>
          </a:xfrm>
          <a:prstGeom prst="chevron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5935827" y="2183129"/>
            <a:ext cx="320040" cy="224027"/>
          </a:xfrm>
          <a:prstGeom prst="chevron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8678799" y="2183129"/>
            <a:ext cx="320040" cy="224027"/>
          </a:xfrm>
          <a:prstGeom prst="chevron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1624774" y="1938527"/>
            <a:ext cx="713232" cy="713232"/>
          </a:xfrm>
          <a:prstGeom prst="diamond">
            <a:avLst/>
          </a:prstGeom>
          <a:solidFill>
            <a:srgbClr val="E8E1D0"/>
          </a:solidFill>
          <a:ln w="6350">
            <a:solidFill>
              <a:srgbClr val="E8E1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15630" y="2697479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>
                <a:solidFill>
                  <a:srgbClr val="E8E1D0"/>
                </a:solidFill>
                <a:latin typeface="Arial"/>
              </a:rPr>
              <a:t>PHASE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7439" y="2916936"/>
            <a:ext cx="1647901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>
                <a:solidFill>
                  <a:srgbClr val="E8E1D0"/>
                </a:solidFill>
                <a:latin typeface="Arial"/>
              </a:rPr>
              <a:t>EXCEPTION QUEUE</a:t>
            </a:r>
          </a:p>
        </p:txBody>
      </p:sp>
      <p:sp>
        <p:nvSpPr>
          <p:cNvPr id="13" name="Diamond 12"/>
          <p:cNvSpPr/>
          <p:nvPr/>
        </p:nvSpPr>
        <p:spPr>
          <a:xfrm>
            <a:off x="4367745" y="1938527"/>
            <a:ext cx="713232" cy="713232"/>
          </a:xfrm>
          <a:prstGeom prst="diamond">
            <a:avLst/>
          </a:prstGeom>
          <a:solidFill>
            <a:srgbClr val="E8E1D0"/>
          </a:solidFill>
          <a:ln w="6350">
            <a:solidFill>
              <a:srgbClr val="E8E1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58601" y="2697479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>
                <a:solidFill>
                  <a:srgbClr val="E8E1D0"/>
                </a:solidFill>
                <a:latin typeface="Arial"/>
              </a:rPr>
              <a:t>PHASE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26394" y="2916936"/>
            <a:ext cx="995934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>
                <a:solidFill>
                  <a:srgbClr val="E8E1D0"/>
                </a:solidFill>
                <a:latin typeface="Arial"/>
              </a:rPr>
              <a:t>Triage split</a:t>
            </a:r>
          </a:p>
        </p:txBody>
      </p:sp>
      <p:sp>
        <p:nvSpPr>
          <p:cNvPr id="16" name="Diamond 15"/>
          <p:cNvSpPr/>
          <p:nvPr/>
        </p:nvSpPr>
        <p:spPr>
          <a:xfrm>
            <a:off x="7110717" y="1938527"/>
            <a:ext cx="713232" cy="713232"/>
          </a:xfrm>
          <a:prstGeom prst="diamond">
            <a:avLst/>
          </a:prstGeom>
          <a:solidFill>
            <a:srgbClr val="E8E1D0"/>
          </a:solidFill>
          <a:ln w="6350">
            <a:solidFill>
              <a:srgbClr val="E8E1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01573" y="2697479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>
                <a:solidFill>
                  <a:srgbClr val="E8E1D0"/>
                </a:solidFill>
                <a:latin typeface="Arial"/>
              </a:rPr>
              <a:t>PHASE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9440" y="2916936"/>
            <a:ext cx="1935784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>
                <a:solidFill>
                  <a:srgbClr val="E8E1D0"/>
                </a:solidFill>
                <a:latin typeface="Arial"/>
              </a:rPr>
              <a:t>MATCH SERVICE re-key</a:t>
            </a:r>
          </a:p>
        </p:txBody>
      </p:sp>
      <p:sp>
        <p:nvSpPr>
          <p:cNvPr id="19" name="Diamond 18"/>
          <p:cNvSpPr/>
          <p:nvPr/>
        </p:nvSpPr>
        <p:spPr>
          <a:xfrm>
            <a:off x="9853688" y="1938527"/>
            <a:ext cx="713232" cy="713232"/>
          </a:xfrm>
          <a:prstGeom prst="diamond">
            <a:avLst/>
          </a:prstGeom>
          <a:solidFill>
            <a:srgbClr val="E8E1D0"/>
          </a:solidFill>
          <a:ln w="6350">
            <a:solidFill>
              <a:srgbClr val="E8E1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844544" y="2697479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>
                <a:solidFill>
                  <a:srgbClr val="E8E1D0"/>
                </a:solidFill>
                <a:latin typeface="Arial"/>
              </a:rPr>
              <a:t>PHASE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1652" y="2916936"/>
            <a:ext cx="1597304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>
                <a:solidFill>
                  <a:srgbClr val="E8E1D0"/>
                </a:solidFill>
                <a:latin typeface="Arial"/>
              </a:rPr>
              <a:t>Gateway re-request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904" y="3511296"/>
            <a:ext cx="594360" cy="368046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95704" y="3511296"/>
            <a:ext cx="2103120" cy="368046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1C2B22"/>
                </a:solidFill>
                <a:latin typeface="Arial"/>
              </a:rPr>
              <a:t>EXCEPTION QUEUE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90264" y="3511296"/>
            <a:ext cx="8091525" cy="368046"/>
          </a:xfrm>
          <a:prstGeom prst="rect">
            <a:avLst/>
          </a:prstGeom>
          <a:noFill/>
        </p:spPr>
        <p:txBody>
          <a:bodyPr wrap="square" lIns="137160" rIns="137160" tIns="91440" bIns="914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Unmatched lines from MATCH SERVICE land here. Each line is triaged by an operations analyst against one of two return paths based on the failure reason.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904" y="4062222"/>
            <a:ext cx="594360" cy="368046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95704" y="4062222"/>
            <a:ext cx="2103120" cy="368046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1C2B22"/>
                </a:solidFill>
                <a:latin typeface="Arial"/>
              </a:rPr>
              <a:t>Triage split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90264" y="4062222"/>
            <a:ext cx="8091525" cy="368046"/>
          </a:xfrm>
          <a:prstGeom prst="rect">
            <a:avLst/>
          </a:prstGeom>
          <a:noFill/>
        </p:spPr>
        <p:txBody>
          <a:bodyPr wrap="square" lIns="137160" rIns="137160" tIns="91440" bIns="914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Identifier-mismatch lines route back to MATCH SERVICE for re-keying. Malformed-file lines route back to CLEARINGHOUSEREMITTANCERECONCILIATIONGATEWAY for a fresh pull from the payer.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904" y="4613148"/>
            <a:ext cx="594360" cy="368046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95704" y="4613148"/>
            <a:ext cx="2103120" cy="368046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1C2B22"/>
                </a:solidFill>
                <a:latin typeface="Arial"/>
              </a:rPr>
              <a:t>MATCH SERVICE re-key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0264" y="4613148"/>
            <a:ext cx="8091525" cy="368046"/>
          </a:xfrm>
          <a:prstGeom prst="rect">
            <a:avLst/>
          </a:prstGeom>
          <a:noFill/>
        </p:spPr>
        <p:txBody>
          <a:bodyPr wrap="square" lIns="137160" rIns="137160" tIns="91440" bIns="914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An analyst re-keys the claim identifier by hand and resubmits the line to MATCH SERVICE. This is the identifier-mismatch path — the largest exception category by volume.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904" y="5164074"/>
            <a:ext cx="594360" cy="368046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95704" y="5164074"/>
            <a:ext cx="2103120" cy="368046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1C2B22"/>
                </a:solidFill>
                <a:latin typeface="Arial"/>
              </a:rPr>
              <a:t>Gateway re-request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90264" y="5164074"/>
            <a:ext cx="8091525" cy="368046"/>
          </a:xfrm>
          <a:prstGeom prst="rect">
            <a:avLst/>
          </a:prstGeom>
          <a:noFill/>
        </p:spPr>
        <p:txBody>
          <a:bodyPr wrap="square" lIns="137160" rIns="137160" tIns="91440" bIns="9144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CLEARINGHOUSEREMITTANCERECONCILIATIONGATEWAY re-requests the remittance file from the payer, renormalises it, and pushes it back through to MATCH SERVICE. This is the malformed‑file path.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49984" y="5989320"/>
            <a:ext cx="9691725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87826F"/>
                </a:solidFill>
                <a:latin typeface="Arial"/>
              </a:rPr>
              <a:t>Two return paths from one queue — the loop chosen depends on whether the line failed on identifier or on file format.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378498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02 · GROWING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Unmatched balance is rising in every aging bucket month-over-month — the queue is accumulating structurally.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22803" y="1911095"/>
            <a:ext cx="9509" cy="4489704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904" y="1911095"/>
            <a:ext cx="4984882" cy="274320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904" y="1911095"/>
            <a:ext cx="4984882" cy="274320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87826F"/>
                </a:solidFill>
                <a:latin typeface="Arial"/>
              </a:rPr>
              <a:t>UNMATCHED BY AGE ($M)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0819" y="1911095"/>
            <a:ext cx="5730970" cy="274320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0819" y="1911095"/>
            <a:ext cx="5730970" cy="274320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87826F"/>
                </a:solidFill>
                <a:latin typeface="Arial"/>
              </a:rPr>
              <a:t>WHAT THE TABLE SAYS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904" y="2660903"/>
            <a:ext cx="4984882" cy="292608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60903"/>
            <a:ext cx="114300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E8E1D0"/>
                </a:solidFill>
                <a:latin typeface="Arial"/>
              </a:rPr>
              <a:t>AGE BUCKET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2660903"/>
            <a:ext cx="118872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8E1D0"/>
                </a:solidFill>
                <a:latin typeface="Arial"/>
              </a:rPr>
              <a:t>JUL → SEP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2660903"/>
            <a:ext cx="118872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8E1D0"/>
                </a:solidFill>
                <a:latin typeface="Arial"/>
              </a:rPr>
              <a:t>OCT → DEC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087" y="2660903"/>
            <a:ext cx="1463040" cy="292608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1">
                <a:solidFill>
                  <a:srgbClr val="E8E1D0"/>
                </a:solidFill>
                <a:latin typeface="Arial"/>
              </a:rPr>
              <a:t>SIX-MONTH CHANGE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" y="2953511"/>
            <a:ext cx="114300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0-30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55648" y="2953511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$14.2M → $17.1M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2953511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$19.4M → $22.6M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33087" y="2953511"/>
            <a:ext cx="146304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+59.2%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904" y="3666744"/>
            <a:ext cx="4984882" cy="713232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2648" y="3666744"/>
            <a:ext cx="114300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31-60 days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5648" y="3666744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$6.1M → $7.2M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4368" y="3666744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$8.0M → $9.4M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33087" y="3666744"/>
            <a:ext cx="146304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+54.1%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" y="4379975"/>
            <a:ext cx="114300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61-120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55648" y="4379975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$2.8M → $3.6M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44368" y="4379975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$4.1M → $5.0M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33087" y="4379975"/>
            <a:ext cx="146304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+78.6%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904" y="5093207"/>
            <a:ext cx="4984882" cy="713232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2648" y="5093207"/>
            <a:ext cx="1143000" cy="713232"/>
          </a:xfrm>
          <a:prstGeom prst="rect">
            <a:avLst/>
          </a:prstGeom>
          <a:noFill/>
        </p:spPr>
        <p:txBody>
          <a:bodyPr wrap="square" lIns="109728" rIns="109728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Over 120 days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55648" y="5093207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$0.7M → $0.9M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44368" y="5093207"/>
            <a:ext cx="118872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$1.0M → $1.0M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33087" y="5093207"/>
            <a:ext cx="1463040" cy="713232"/>
          </a:xfrm>
          <a:prstGeom prst="rect">
            <a:avLst/>
          </a:prstGeom>
          <a:noFill/>
        </p:spPr>
        <p:txBody>
          <a:bodyPr wrap="none" lIns="109728" rIns="109728" tIns="18288" bIns="18288" anchor="ctr">
            <a:spAutoFit/>
          </a:bodyPr>
          <a:lstStyle/>
          <a:p>
            <a:pPr algn="r">
              <a:lnSpc>
                <a:spcPct val="105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+42.9%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904" y="5806440"/>
            <a:ext cx="4984882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50819" y="2660903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C2923A"/>
                </a:solidFill>
                <a:latin typeface="Arial"/>
              </a:rPr>
              <a:t>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53155" y="2660903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Every bucket rising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53155" y="2880359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All four age bands grew every month from July to December. No cohort is clearing — the queue is accumulating structurally, not draining.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0819" y="3700271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C2923A"/>
                </a:solidFill>
                <a:latin typeface="Arial"/>
              </a:rPr>
              <a:t>02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53155" y="3700271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0-30 day inflow accelerating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53155" y="3919727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The newest bucket grew from $14.2M to $22.6M in six months — a 59.2% jump. New exceptions are entering faster than analysts clear them.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0819" y="4739639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C2923A"/>
                </a:solidFill>
                <a:latin typeface="Arial"/>
              </a:rPr>
              <a:t>03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53155" y="4739639"/>
            <a:ext cx="4690872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Mid-age bucket nearly doubling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53155" y="4959096"/>
            <a:ext cx="4690872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The 61-120 day band moved from $2.8M to $5.0M — cohorts that failed early are aging into the write-off zone rather than being resolved.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50819" y="5779007"/>
            <a:ext cx="402336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C2923A"/>
                </a:solidFill>
                <a:latin typeface="Arial"/>
              </a:rPr>
              <a:t>04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53155" y="5779007"/>
            <a:ext cx="4688554" cy="219456"/>
          </a:xfrm>
          <a:prstGeom prst="rect">
            <a:avLst/>
          </a:prstGeom>
          <a:noFill/>
        </p:spPr>
        <p:txBody>
          <a:bodyPr wrap="none" lIns="0" rIns="0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Over-120 stalls at the cliff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53155" y="5998464"/>
            <a:ext cx="4688554" cy="402335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4A4A40"/>
                </a:solidFill>
                <a:latin typeface="Arial"/>
              </a:rPr>
              <a:t>The oldest bucket flatlines at $1.0M since October — consistent with the 0.03% write-off rate. Lines that reach 120 days are lost, not recovered.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378498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02 · GROWING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58.0% of exceptions fail at one hop — claim-identifier mismatch at MATCH SERVICE.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911095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A33127"/>
                </a:solidFill>
                <a:latin typeface="Arial"/>
              </a:rPr>
              <a:t>58.0%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904" y="2779776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2B22"/>
                </a:solidFill>
                <a:latin typeface="Arial"/>
              </a:rPr>
              <a:t>IDENTIFIER MISMATCH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3026664"/>
            <a:ext cx="2537231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7826F"/>
                </a:solidFill>
                <a:latin typeface="Arial"/>
              </a:rPr>
              <a:t>Claim identifier on the remittance does not match the funds line. Fails at MATCH SERVICE; loops back through EXCEPTION QUEUE for analyst re‑key.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1456" y="1911095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C2B22"/>
                </a:solidFill>
                <a:latin typeface="Arial"/>
              </a:rPr>
              <a:t>27.0%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1456" y="2779776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2B22"/>
                </a:solidFill>
                <a:latin typeface="Arial"/>
              </a:rPr>
              <a:t>TIMING FAILURE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1456" y="3026664"/>
            <a:ext cx="2537231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7826F"/>
                </a:solidFill>
                <a:latin typeface="Arial"/>
              </a:rPr>
              <a:t>Remittance arrives before the funds instruction settles, so MATCH SERVICE has nothing to pair against. Sits until the funds line lands.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3007" y="1911095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C2B22"/>
                </a:solidFill>
                <a:latin typeface="Arial"/>
              </a:rPr>
              <a:t>12.0%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3007" y="2779776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2B22"/>
                </a:solidFill>
                <a:latin typeface="Arial"/>
              </a:rPr>
              <a:t>MALFORMED 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3007" y="3026664"/>
            <a:ext cx="2537231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7826F"/>
                </a:solidFill>
                <a:latin typeface="Arial"/>
              </a:rPr>
              <a:t>Remittance file is malformed at the payer. Loops back through EXCEPTION QUEUE to CLEARINGHOUSEREMITTANCERECONCILIATIONGATEWAY for re-request.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4559" y="1911095"/>
            <a:ext cx="2537231" cy="8686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1C2B22"/>
                </a:solidFill>
                <a:latin typeface="Arial"/>
              </a:rPr>
              <a:t>3.0%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4559" y="2779776"/>
            <a:ext cx="2537231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C2B22"/>
                </a:solidFill>
                <a:latin typeface="Arial"/>
              </a:rPr>
              <a:t>UNCLASSIFIED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44559" y="3026664"/>
            <a:ext cx="2537231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7826F"/>
                </a:solidFill>
                <a:latin typeface="Arial"/>
              </a:rPr>
              <a:t>Reasons operations has not yet categorised — the residual bucket.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904" y="3895344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9904" y="4032504"/>
            <a:ext cx="1097188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1C2B22"/>
                </a:solidFill>
                <a:latin typeface="Arial"/>
              </a:rPr>
              <a:t>WHERE THE FIX LANDS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904" y="4398264"/>
            <a:ext cx="5371642" cy="1911095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4496" y="4617720"/>
            <a:ext cx="182880" cy="182880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4536" y="4562856"/>
            <a:ext cx="472241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C2B22"/>
                </a:solidFill>
                <a:latin typeface="Arial"/>
              </a:rPr>
              <a:t>Backlog at that hop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4496" y="4928616"/>
            <a:ext cx="5042458" cy="4572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C2B22"/>
                </a:solidFill>
                <a:latin typeface="Arial"/>
              </a:rPr>
              <a:t>$22.0M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4496" y="5385816"/>
            <a:ext cx="504245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87826F"/>
                </a:solidFill>
                <a:latin typeface="Arial"/>
              </a:rPr>
              <a:t>of the $38.0M pile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4496" y="5550408"/>
            <a:ext cx="5042458" cy="5074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C2B22"/>
                </a:solidFill>
                <a:latin typeface="Arial"/>
              </a:rPr>
              <a:t>The identifier-mismatch bucket alone accounts for 58.0% of the unmatched balance — $22.0M sitting on one hop, addressable by one engineering change.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0147" y="4398264"/>
            <a:ext cx="5371642" cy="1911095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374739" y="4617720"/>
            <a:ext cx="182880" cy="182880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4779" y="4562856"/>
            <a:ext cx="472241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C2B22"/>
                </a:solidFill>
                <a:latin typeface="Arial"/>
              </a:rPr>
              <a:t>Deferred to later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74739" y="4928616"/>
            <a:ext cx="5042458" cy="4572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C2B22"/>
                </a:solidFill>
                <a:latin typeface="Arial"/>
              </a:rPr>
              <a:t>$14.9M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74739" y="5385816"/>
            <a:ext cx="504245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87826F"/>
                </a:solidFill>
                <a:latin typeface="Arial"/>
              </a:rPr>
              <a:t>timing + malformed backlog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4739" y="5550408"/>
            <a:ext cx="5038344" cy="527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C2B22"/>
                </a:solidFill>
                <a:latin typeface="Arial"/>
              </a:rPr>
              <a:t>Timing ($10.3M) and malformed-file ($4.6M) categories require different fixes and stay in the queue until Phase 2.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378498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02 · GROWING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Two of 61 health systems generate 44.0% of exception volume — both onboarded before MATCH SERVICE existed.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904" y="1911095"/>
            <a:ext cx="1005840" cy="1005840"/>
          </a:xfrm>
          <a:prstGeom prst="roundRect">
            <a:avLst>
              <a:gd name="adj" fmla="val 18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904" y="3282696"/>
            <a:ext cx="533369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C2B22"/>
                </a:solidFill>
                <a:latin typeface="Arial"/>
              </a:rPr>
              <a:t>Two legacy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3922776"/>
            <a:ext cx="5330952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C2B22"/>
                </a:solidFill>
                <a:latin typeface="Arial"/>
              </a:rPr>
              <a:t>3.3% of the client base but 44.0% of exception volume. Both onboarded before MATCH SERVICE existed and still send remittance in a legacy format the platform normalises awkwardly.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911095"/>
            <a:ext cx="1005840" cy="1005840"/>
          </a:xfrm>
          <a:prstGeom prst="roundRect">
            <a:avLst>
              <a:gd name="adj" fmla="val 18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400" b="1">
                <a:solidFill>
                  <a:srgbClr val="E8E1D0"/>
                </a:solidFill>
                <a:latin typeface="Arial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095" y="3282696"/>
            <a:ext cx="533369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C2B22"/>
                </a:solidFill>
                <a:latin typeface="Arial"/>
              </a:rPr>
              <a:t>Other 59 systems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3922776"/>
            <a:ext cx="5330952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C2B22"/>
                </a:solidFill>
                <a:latin typeface="Arial"/>
              </a:rPr>
              <a:t>96.7% of the client base and 56.0% of exception volume. Standard remittance format, onboarded against the current MATCH SERVICE identifier schema.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378498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02 · GROWING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Analysts scale linearly against a structural failure — at 90/day and $0.31/exception, headcount cannot outrun the trend.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C2B22"/>
                </a:solidFill>
                <a:latin typeface="Arial"/>
              </a:rPr>
              <a:t>Scale analysts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4527" y="1911095"/>
            <a:ext cx="461726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C2B22"/>
                </a:solidFill>
                <a:latin typeface="Arial"/>
              </a:rPr>
              <a:t>Fix the hop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904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90 exceptions cleared per analyst per day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$0.31 fully loaded cost per cleared exception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Every bucket in the aging table rose Jul→Dec — 0-30 grew 59.2%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Linear headcount against a compounding queue: capacity added never catches inflow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Touches zero of the four failure categories at the 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64527" y="2414015"/>
            <a:ext cx="4617262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161086" indent="-16108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One engineering change at MATCH SERVICE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Addresses 58.0% of exceptions at the source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Applies across all 61 health systems simultaneously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Shrinks the queue rather than staffing to it</a:t>
            </a:r>
          </a:p>
          <a:p>
            <a:pPr algn="l" marL="161086" indent="-161086">
              <a:lnSpc>
                <a:spcPct val="130000"/>
              </a:lnSpc>
              <a:spcBef>
                <a:spcPts val="2502"/>
              </a:spcBef>
              <a:spcAft>
                <a:spcPts val="0"/>
              </a:spcAft>
            </a:pPr>
            <a:r>
              <a:rPr sz="1400" b="1">
                <a:solidFill>
                  <a:srgbClr val="1C2B22"/>
                </a:solidFill>
                <a:latin typeface="Arial"/>
              </a:rPr>
              <a:t>•  </a:t>
            </a:r>
            <a:r>
              <a:rPr sz="1200" b="0">
                <a:solidFill>
                  <a:srgbClr val="1C2B22"/>
                </a:solidFill>
                <a:latin typeface="Arial"/>
              </a:rPr>
              <a:t>Frees analyst capacity for the 27.0% timing and 12.0% malformed categories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92927" y="3770985"/>
            <a:ext cx="1005840" cy="678484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49984" y="5989320"/>
            <a:ext cx="9691725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 i="1">
                <a:solidFill>
                  <a:srgbClr val="1C2B22"/>
                </a:solidFill>
                <a:latin typeface="Arial"/>
              </a:rPr>
              <a:t>Staffing responds to symptoms; the fix removes the cause.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242263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03 · THE FIX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Fix the identifier mapping at MATCH SERVICE first — one hop, 58.0% of exceptions, all 61 systems.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904" y="1783080"/>
            <a:ext cx="109718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87826F"/>
                </a:solidFill>
                <a:latin typeface="Arial"/>
              </a:rPr>
              <a:t>Three recommendations, sequenced so engineering focus lands on the single hop that collapses the largest failure category.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904" y="2258568"/>
            <a:ext cx="3547567" cy="2743200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6208" y="2404872"/>
            <a:ext cx="1952975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87826F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2240" y="2660904"/>
            <a:ext cx="2998927" cy="3794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Ship the fix</a:t>
            </a:r>
          </a:p>
        </p:txBody>
      </p:sp>
      <p:sp>
        <p:nvSpPr>
          <p:cNvPr id="9" name="Rectangle 8"/>
          <p:cNvSpPr/>
          <p:nvPr/>
        </p:nvSpPr>
        <p:spPr>
          <a:xfrm>
            <a:off x="756208" y="2697480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6208" y="3095244"/>
            <a:ext cx="3254959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Build the identifier-mapping fix at MATCH SERVICE.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6208" y="3625596"/>
            <a:ext cx="3254959" cy="12298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87826F"/>
                </a:solidFill>
                <a:latin typeface="Arial"/>
              </a:rPr>
              <a:t>One hop clears 58.0% of exceptions across all 61 systems.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2064" y="2258568"/>
            <a:ext cx="3547567" cy="2743200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8368" y="2404872"/>
            <a:ext cx="1952975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87826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0" y="2660904"/>
            <a:ext cx="2998927" cy="3794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Defer categories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68368" y="2697480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68368" y="3095244"/>
            <a:ext cx="3254959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Hold timing and malformed-file work for later phases.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8368" y="3625596"/>
            <a:ext cx="3254959" cy="12298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87826F"/>
                </a:solidFill>
                <a:latin typeface="Arial"/>
              </a:rPr>
              <a:t>27.0% and 12.0% categories need different architecture; do not fragment focus.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34223" y="2258568"/>
            <a:ext cx="3547567" cy="2743200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0527" y="2404872"/>
            <a:ext cx="1952975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87826F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6559" y="2660904"/>
            <a:ext cx="2998927" cy="3794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Hold legacy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80527" y="2697480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80527" y="3095244"/>
            <a:ext cx="3254959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1C2B22"/>
                </a:solidFill>
                <a:latin typeface="Arial"/>
              </a:rPr>
              <a:t>Keep the two legacy systems in place through Phase 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80527" y="3625596"/>
            <a:ext cx="3254959" cy="12298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87826F"/>
                </a:solidFill>
                <a:latin typeface="Arial"/>
              </a:rPr>
              <a:t>They benefit from the platform fix; migrate in Phase 2, not before.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904" y="438912"/>
            <a:ext cx="1242263" cy="320040"/>
          </a:xfrm>
          <a:prstGeom prst="roundRect">
            <a:avLst>
              <a:gd name="adj" fmla="val 50000"/>
            </a:avLst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37160" rIns="137160" tIns="18288" bIns="18288"/>
          <a:lstStyle/>
          <a:p>
            <a:pPr algn="ctr"/>
            <a:r>
              <a:rPr sz="800" b="1">
                <a:solidFill>
                  <a:srgbClr val="E8E1D0"/>
                </a:solidFill>
                <a:latin typeface="Arial"/>
              </a:rPr>
              <a:t>03 · THE FIX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904" y="850392"/>
            <a:ext cx="10971885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C2B22"/>
                </a:solidFill>
                <a:latin typeface="Arial"/>
              </a:rPr>
              <a:t>Phase 1 ships the MATCH SERVICE fix; Phase 2 migrates the two legacy systems.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904" y="1728216"/>
            <a:ext cx="10971885" cy="9525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052603" y="1911095"/>
            <a:ext cx="223563" cy="329184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000" b="1">
                <a:solidFill>
                  <a:srgbClr val="87826F"/>
                </a:solidFill>
                <a:latin typeface="Arial"/>
              </a:rPr>
              <a:t>M0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06954" y="1911095"/>
            <a:ext cx="223563" cy="329184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000" b="1">
                <a:solidFill>
                  <a:srgbClr val="87826F"/>
                </a:solidFill>
                <a:latin typeface="Arial"/>
              </a:rPr>
              <a:t>M3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1306" y="1911095"/>
            <a:ext cx="223563" cy="329184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000" b="1">
                <a:solidFill>
                  <a:srgbClr val="87826F"/>
                </a:solidFill>
                <a:latin typeface="Arial"/>
              </a:rPr>
              <a:t>M6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15657" y="1911095"/>
            <a:ext cx="223563" cy="329184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000" b="1">
                <a:solidFill>
                  <a:srgbClr val="87826F"/>
                </a:solidFill>
                <a:latin typeface="Arial"/>
              </a:rPr>
              <a:t>M9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83378" y="1911095"/>
            <a:ext cx="298411" cy="329184"/>
          </a:xfrm>
          <a:prstGeom prst="rect">
            <a:avLst/>
          </a:prstGeom>
          <a:noFill/>
        </p:spPr>
        <p:txBody>
          <a:bodyPr wrap="square" lIns="18288" rIns="18288" anchor="ctr">
            <a:spAutoFit/>
          </a:bodyPr>
          <a:lstStyle/>
          <a:p>
            <a:pPr algn="ctr"/>
            <a:r>
              <a:rPr sz="1000" b="1">
                <a:solidFill>
                  <a:srgbClr val="87826F"/>
                </a:solidFill>
                <a:latin typeface="Arial"/>
              </a:rPr>
              <a:t>M12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904" y="2258568"/>
            <a:ext cx="10971885" cy="6350"/>
          </a:xfrm>
          <a:prstGeom prst="rect">
            <a:avLst/>
          </a:prstGeom>
          <a:solidFill>
            <a:srgbClr val="D8D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5624" y="2350008"/>
            <a:ext cx="1463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MATCH SERVICE fix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10104" y="2427732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64968" y="2427732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SCOPE + BUILD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64456" y="2427732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EAD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19320" y="2427732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SHIP + MEASURE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904" y="2761488"/>
            <a:ext cx="10971885" cy="411480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5624" y="2761488"/>
            <a:ext cx="1297533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Legacy migration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18807" y="2839212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73671" y="2839212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FORMAT CUTOVER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73159" y="2839212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EAD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28023" y="2839212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BOTH SYSTEMS LIVE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624" y="3172968"/>
            <a:ext cx="81869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Timing fix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273159" y="3250691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8023" y="3250691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LATER PHASE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904" y="3584448"/>
            <a:ext cx="10971885" cy="411480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624" y="3584448"/>
            <a:ext cx="1461904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1C2B22"/>
                </a:solidFill>
                <a:latin typeface="Arial"/>
              </a:rPr>
              <a:t>Malformed handling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73159" y="3662172"/>
            <a:ext cx="2262911" cy="256032"/>
          </a:xfrm>
          <a:prstGeom prst="roundRect">
            <a:avLst>
              <a:gd name="adj" fmla="val 6000"/>
            </a:avLst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8023" y="3662172"/>
            <a:ext cx="2153183" cy="25603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 algn="l"/>
            <a:r>
              <a:rPr sz="900" b="1">
                <a:solidFill>
                  <a:srgbClr val="1C2B22"/>
                </a:solidFill>
                <a:latin typeface="Arial"/>
              </a:rPr>
              <a:t>LATER PHASE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904" y="4636008"/>
            <a:ext cx="2605811" cy="1581911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74496" y="4837176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12240" y="4782312"/>
            <a:ext cx="2203704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1C2B22"/>
                </a:solidFill>
                <a:latin typeface="Arial"/>
              </a:rPr>
              <a:t>Phase 1 clears 58.0% share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4496" y="5330952"/>
            <a:ext cx="2276627" cy="722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One engineering change at MATCH SERVICE addresses the identifier-mismatch bucket across all 61 systems, including the two legacy ones.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398596" y="4636008"/>
            <a:ext cx="2605811" cy="1581911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563188" y="4837176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800932" y="4782312"/>
            <a:ext cx="2203704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1C2B22"/>
                </a:solidFill>
                <a:latin typeface="Arial"/>
              </a:rPr>
              <a:t>Phase 2 is negotiated, not forced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63188" y="5330952"/>
            <a:ext cx="2276627" cy="722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The two legacy systems generate 44.0% of exceptions today; migrate them to the standard format after Phase 1 has absorbed what it can.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87287" y="4636008"/>
            <a:ext cx="2605811" cy="1581911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351879" y="4837176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89623" y="4782312"/>
            <a:ext cx="2203704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1C2B22"/>
                </a:solidFill>
                <a:latin typeface="Arial"/>
              </a:rPr>
              <a:t>27.0% timing deferred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51879" y="5330952"/>
            <a:ext cx="2276627" cy="722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Timing failures need a hold-and-retry mechanism — a separate architectural workstream, opened after Phase 1 ships.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975979" y="4636008"/>
            <a:ext cx="2605811" cy="1581911"/>
          </a:xfrm>
          <a:prstGeom prst="roundRect">
            <a:avLst>
              <a:gd name="adj" fmla="val 6000"/>
            </a:avLst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40571" y="4837176"/>
            <a:ext cx="146304" cy="146304"/>
          </a:xfrm>
          <a:prstGeom prst="rect">
            <a:avLst/>
          </a:prstGeom>
          <a:solidFill>
            <a:srgbClr val="C29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78315" y="4782312"/>
            <a:ext cx="2203704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1C2B22"/>
                </a:solidFill>
                <a:latin typeface="Arial"/>
              </a:rPr>
              <a:t>12.0% malformed deferred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40571" y="5330952"/>
            <a:ext cx="2276627" cy="722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4A4A40"/>
                </a:solidFill>
                <a:latin typeface="Arial"/>
              </a:rPr>
              <a:t>Malformed-file failures require payer-side fixes and file-validation logic; scoped as a later phase once the platform fix has cleared.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87826F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E1D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583515" cy="6858000"/>
          </a:xfrm>
          <a:prstGeom prst="rect">
            <a:avLst/>
          </a:prstGeom>
          <a:solidFill>
            <a:srgbClr val="E8E1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57400"/>
            <a:ext cx="5486235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2000"/>
              </a:lnSpc>
            </a:pPr>
            <a:r>
              <a:rPr sz="3600" b="1">
                <a:solidFill>
                  <a:srgbClr val="1C2B22"/>
                </a:solidFill>
                <a:latin typeface="Arial"/>
              </a:rPr>
              <a:t>Fix the hop, then the two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515" y="0"/>
            <a:ext cx="5608179" cy="6858000"/>
          </a:xfrm>
          <a:prstGeom prst="rect">
            <a:avLst/>
          </a:prstGeom>
          <a:solidFill>
            <a:srgbClr val="1E3D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949275" y="685800"/>
            <a:ext cx="4876659" cy="5486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9300" b="1">
                <a:solidFill>
                  <a:srgbClr val="E8E1D0"/>
                </a:solidFill>
                <a:latin typeface="Arial"/>
              </a:rPr>
              <a:t>Thank
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33150" y="6126480"/>
            <a:ext cx="548640" cy="2743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sz="900" b="0">
                <a:solidFill>
                  <a:srgbClr val="F3EFE4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